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</p:sldMasterIdLst>
  <p:notesMasterIdLst>
    <p:notesMasterId r:id="rId27"/>
  </p:notesMasterIdLst>
  <p:handoutMasterIdLst>
    <p:handoutMasterId r:id="rId28"/>
  </p:handoutMasterIdLst>
  <p:sldIdLst>
    <p:sldId id="1616" r:id="rId6"/>
    <p:sldId id="1552" r:id="rId7"/>
    <p:sldId id="1553" r:id="rId8"/>
    <p:sldId id="1555" r:id="rId9"/>
    <p:sldId id="1566" r:id="rId10"/>
    <p:sldId id="1934" r:id="rId11"/>
    <p:sldId id="1947" r:id="rId12"/>
    <p:sldId id="1621" r:id="rId13"/>
    <p:sldId id="1571" r:id="rId14"/>
    <p:sldId id="1574" r:id="rId15"/>
    <p:sldId id="1560" r:id="rId16"/>
    <p:sldId id="1575" r:id="rId17"/>
    <p:sldId id="1577" r:id="rId18"/>
    <p:sldId id="1565" r:id="rId19"/>
    <p:sldId id="1941" r:id="rId20"/>
    <p:sldId id="1943" r:id="rId21"/>
    <p:sldId id="1944" r:id="rId22"/>
    <p:sldId id="1939" r:id="rId23"/>
    <p:sldId id="261" r:id="rId24"/>
    <p:sldId id="1940" r:id="rId25"/>
    <p:sldId id="1946" r:id="rId2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Light Template" id="{F4D3E3CF-BEA7-4C2A-9A2A-55B78577C248}">
          <p14:sldIdLst>
            <p14:sldId id="1616"/>
            <p14:sldId id="1552"/>
            <p14:sldId id="1553"/>
            <p14:sldId id="1555"/>
            <p14:sldId id="1566"/>
            <p14:sldId id="1934"/>
            <p14:sldId id="1947"/>
            <p14:sldId id="1621"/>
            <p14:sldId id="1571"/>
            <p14:sldId id="1574"/>
            <p14:sldId id="1560"/>
            <p14:sldId id="1575"/>
            <p14:sldId id="1577"/>
            <p14:sldId id="1565"/>
            <p14:sldId id="1941"/>
            <p14:sldId id="1943"/>
            <p14:sldId id="1944"/>
            <p14:sldId id="1939"/>
            <p14:sldId id="261"/>
            <p14:sldId id="1940"/>
            <p14:sldId id="19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70A"/>
    <a:srgbClr val="0178D7"/>
    <a:srgbClr val="A5A5A5"/>
    <a:srgbClr val="D83B01"/>
    <a:srgbClr val="FFB900"/>
    <a:srgbClr val="FFF100"/>
    <a:srgbClr val="F7F7F7"/>
    <a:srgbClr val="FFFFFF"/>
    <a:srgbClr val="0078D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85782" autoAdjust="0"/>
  </p:normalViewPr>
  <p:slideViewPr>
    <p:cSldViewPr snapToGrid="0">
      <p:cViewPr varScale="1">
        <p:scale>
          <a:sx n="107" d="100"/>
          <a:sy n="107" d="100"/>
        </p:scale>
        <p:origin x="1232" y="168"/>
      </p:cViewPr>
      <p:guideLst/>
    </p:cSldViewPr>
  </p:slideViewPr>
  <p:outlineViewPr>
    <p:cViewPr>
      <p:scale>
        <a:sx n="33" d="100"/>
        <a:sy n="33" d="100"/>
      </p:scale>
      <p:origin x="0" y="-6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10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8/19/19 7:16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8/19/19 7:16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13C66B-7AF5-40BA-8933-D16874FF94CC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8/19/19 7:16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44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340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07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FAA446-E61B-4D43-A3B1-7749AA6DC13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8/19/19 7:16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992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8/19/19 7:16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32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8/19/19 7:16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69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2" name="Shape 5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9586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Forms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FAA446-E61B-4D43-A3B1-7749AA6DC13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8/19/19 7:16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2406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8/19/19 7:16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82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97B6B-FF96-F443-AED4-FFB28983C4F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A7AC0-C4FE-F94C-ADA9-F45C662AB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435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8/19/19 7:16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3133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380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8/19/19 7:16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94817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BD7D81-D864-B349-9FB4-613ED1F9D75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010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FAA446-E61B-4D43-A3B1-7749AA6DC13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8/19/19 7:16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621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8/19/19 7:16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2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6400736" cy="1828786"/>
          </a:xfrm>
          <a:noFill/>
        </p:spPr>
        <p:txBody>
          <a:bodyPr lIns="146304" tIns="91440" rIns="146304" bIns="91440" anchor="b" anchorCtr="0"/>
          <a:lstStyle>
            <a:lvl1pPr>
              <a:defRPr sz="48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4863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AC1053-941F-CF43-875C-5588088C67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29956" y="1488338"/>
            <a:ext cx="4510212" cy="401784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9CCF7F8-9075-2F48-852A-B9F966324F73}"/>
              </a:ext>
            </a:extLst>
          </p:cNvPr>
          <p:cNvGrpSpPr/>
          <p:nvPr userDrawn="1"/>
        </p:nvGrpSpPr>
        <p:grpSpPr>
          <a:xfrm>
            <a:off x="0" y="6428048"/>
            <a:ext cx="2713383" cy="572422"/>
            <a:chOff x="0" y="6428048"/>
            <a:chExt cx="2713383" cy="5724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BA7071-DD4F-0B4B-945B-02962405E70B}"/>
                </a:ext>
              </a:extLst>
            </p:cNvPr>
            <p:cNvSpPr txBox="1"/>
            <p:nvPr/>
          </p:nvSpPr>
          <p:spPr>
            <a:xfrm>
              <a:off x="0" y="6428048"/>
              <a:ext cx="2713383" cy="572422"/>
            </a:xfrm>
            <a:prstGeom prst="rect">
              <a:avLst/>
            </a:prstGeom>
            <a:noFill/>
          </p:spPr>
          <p:txBody>
            <a:bodyPr wrap="square" lIns="182855" tIns="146283" rIns="182855" bIns="146283" rtlCol="0">
              <a:spAutoFit/>
            </a:bodyPr>
            <a:lstStyle/>
            <a:p>
              <a:pPr marL="0" marR="0" lvl="0" indent="0" algn="l" defTabSz="9323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[Twitter Handle]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0EB1F6-F857-6B4B-A624-17C48B72BF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793" y="6523451"/>
              <a:ext cx="404737" cy="369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067C99-4B1B-EE4B-AE41-460DCE63572B}"/>
              </a:ext>
            </a:extLst>
          </p:cNvPr>
          <p:cNvGrpSpPr/>
          <p:nvPr userDrawn="1"/>
        </p:nvGrpSpPr>
        <p:grpSpPr>
          <a:xfrm>
            <a:off x="0" y="6428048"/>
            <a:ext cx="2713383" cy="572422"/>
            <a:chOff x="0" y="6428048"/>
            <a:chExt cx="2713383" cy="5724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CDC2E5-D730-A74F-9E10-0672BF525FFB}"/>
                </a:ext>
              </a:extLst>
            </p:cNvPr>
            <p:cNvSpPr txBox="1"/>
            <p:nvPr/>
          </p:nvSpPr>
          <p:spPr>
            <a:xfrm>
              <a:off x="0" y="6428048"/>
              <a:ext cx="2713383" cy="572422"/>
            </a:xfrm>
            <a:prstGeom prst="rect">
              <a:avLst/>
            </a:prstGeom>
            <a:noFill/>
          </p:spPr>
          <p:txBody>
            <a:bodyPr wrap="square" lIns="182855" tIns="146283" rIns="182855" bIns="146283" rtlCol="0">
              <a:spAutoFit/>
            </a:bodyPr>
            <a:lstStyle/>
            <a:p>
              <a:pPr marL="0" marR="0" lvl="0" indent="0" algn="l" defTabSz="9323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[Twitter Handle]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70072F-67CC-294F-930A-E273CDD30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793" y="6523451"/>
              <a:ext cx="404737" cy="369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0A6DA16-78A4-274B-92FA-629CFA0AEB57}"/>
              </a:ext>
            </a:extLst>
          </p:cNvPr>
          <p:cNvGrpSpPr/>
          <p:nvPr userDrawn="1"/>
        </p:nvGrpSpPr>
        <p:grpSpPr>
          <a:xfrm>
            <a:off x="0" y="6428048"/>
            <a:ext cx="2713383" cy="572422"/>
            <a:chOff x="0" y="6428048"/>
            <a:chExt cx="2713383" cy="5724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4E4189-242F-4244-BCC5-07DB0139447C}"/>
                </a:ext>
              </a:extLst>
            </p:cNvPr>
            <p:cNvSpPr txBox="1"/>
            <p:nvPr/>
          </p:nvSpPr>
          <p:spPr>
            <a:xfrm>
              <a:off x="0" y="6428048"/>
              <a:ext cx="2713383" cy="572422"/>
            </a:xfrm>
            <a:prstGeom prst="rect">
              <a:avLst/>
            </a:prstGeom>
            <a:noFill/>
          </p:spPr>
          <p:txBody>
            <a:bodyPr wrap="square" lIns="182855" tIns="146283" rIns="182855" bIns="146283" rtlCol="0">
              <a:spAutoFit/>
            </a:bodyPr>
            <a:lstStyle/>
            <a:p>
              <a:pPr marL="0" marR="0" lvl="0" indent="0" algn="l" defTabSz="9323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[Twitter Handle]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215EE13-A956-3644-940D-A2328028E3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793" y="6523451"/>
              <a:ext cx="404737" cy="369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024B1D-5793-BE48-8CEE-25A8A563E811}"/>
              </a:ext>
            </a:extLst>
          </p:cNvPr>
          <p:cNvGrpSpPr/>
          <p:nvPr userDrawn="1"/>
        </p:nvGrpSpPr>
        <p:grpSpPr>
          <a:xfrm>
            <a:off x="0" y="6428048"/>
            <a:ext cx="2713383" cy="572422"/>
            <a:chOff x="0" y="6428048"/>
            <a:chExt cx="2713383" cy="5724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51C5E2-A2E3-784E-B07E-E99270ACF46C}"/>
                </a:ext>
              </a:extLst>
            </p:cNvPr>
            <p:cNvSpPr txBox="1"/>
            <p:nvPr/>
          </p:nvSpPr>
          <p:spPr>
            <a:xfrm>
              <a:off x="0" y="6428048"/>
              <a:ext cx="2713383" cy="572422"/>
            </a:xfrm>
            <a:prstGeom prst="rect">
              <a:avLst/>
            </a:prstGeom>
            <a:noFill/>
          </p:spPr>
          <p:txBody>
            <a:bodyPr wrap="square" lIns="182855" tIns="146283" rIns="182855" bIns="146283" rtlCol="0">
              <a:spAutoFit/>
            </a:bodyPr>
            <a:lstStyle/>
            <a:p>
              <a:pPr marL="0" marR="0" lvl="0" indent="0" algn="l" defTabSz="9323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[Twitter Handle]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8A6FCF-F81F-5748-B760-83673EED6E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793" y="6523451"/>
              <a:ext cx="404737" cy="369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NEW Brand Colors 2018" descr="NEW Brand Colors 20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475748" y="3001155"/>
            <a:ext cx="6994526" cy="992218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600059" y="466302"/>
            <a:ext cx="11239465" cy="5650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98148" y="1462925"/>
            <a:ext cx="11239465" cy="23542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None/>
            </a:lvl1pPr>
            <a:lvl2pPr marL="0" indent="233149">
              <a:buSzTx/>
              <a:buNone/>
            </a:lvl2pPr>
            <a:lvl3pPr marL="0" indent="466298">
              <a:buSzTx/>
              <a:buNone/>
            </a:lvl3pPr>
            <a:lvl4pPr marL="0" indent="699447">
              <a:buSzTx/>
              <a:buNone/>
            </a:lvl4pPr>
            <a:lvl5pPr marL="0" indent="932597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01332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1824" y="6482890"/>
            <a:ext cx="2901844" cy="372394"/>
          </a:xfrm>
          <a:prstGeom prst="rect">
            <a:avLst/>
          </a:prstGeom>
        </p:spPr>
        <p:txBody>
          <a:bodyPr/>
          <a:lstStyle/>
          <a:p>
            <a:fld id="{3FE51E94-D08C-431E-88FC-7EB62E529A19}" type="datetimeFigureOut">
              <a:rPr lang="en-US" smtClean="0"/>
              <a:pPr/>
              <a:t>8/19/19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249129" y="6482890"/>
            <a:ext cx="3938217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12807" y="6482890"/>
            <a:ext cx="2901844" cy="372394"/>
          </a:xfrm>
          <a:prstGeom prst="rect">
            <a:avLst/>
          </a:prstGeom>
        </p:spPr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4677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58E943-3A7C-4543-8045-A189EB923B78}"/>
              </a:ext>
            </a:extLst>
          </p:cNvPr>
          <p:cNvGrpSpPr/>
          <p:nvPr userDrawn="1"/>
        </p:nvGrpSpPr>
        <p:grpSpPr>
          <a:xfrm>
            <a:off x="0" y="6428048"/>
            <a:ext cx="2713383" cy="572422"/>
            <a:chOff x="0" y="6428048"/>
            <a:chExt cx="2713383" cy="5724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51CA51-57D7-CC4B-848A-03E06B5C86C0}"/>
                </a:ext>
              </a:extLst>
            </p:cNvPr>
            <p:cNvSpPr txBox="1"/>
            <p:nvPr/>
          </p:nvSpPr>
          <p:spPr>
            <a:xfrm>
              <a:off x="0" y="6428048"/>
              <a:ext cx="2713383" cy="572422"/>
            </a:xfrm>
            <a:prstGeom prst="rect">
              <a:avLst/>
            </a:prstGeom>
            <a:noFill/>
          </p:spPr>
          <p:txBody>
            <a:bodyPr wrap="square" lIns="182855" tIns="146283" rIns="182855" bIns="146283" rtlCol="0">
              <a:spAutoFit/>
            </a:bodyPr>
            <a:lstStyle/>
            <a:p>
              <a:pPr marL="0" marR="0" lvl="0" indent="0" algn="l" defTabSz="9323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[Twitter Handle]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48BFAB-32FF-DB4C-A7B4-9E39D62239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793" y="6523451"/>
              <a:ext cx="404737" cy="369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625164-07CC-1B40-9C61-2D19E00AAA0F}"/>
              </a:ext>
            </a:extLst>
          </p:cNvPr>
          <p:cNvGrpSpPr/>
          <p:nvPr userDrawn="1"/>
        </p:nvGrpSpPr>
        <p:grpSpPr>
          <a:xfrm>
            <a:off x="0" y="6428048"/>
            <a:ext cx="2713383" cy="572422"/>
            <a:chOff x="0" y="6428048"/>
            <a:chExt cx="2713383" cy="57242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AAC8F8-1EB5-EA4B-B584-148AFFD5154C}"/>
                </a:ext>
              </a:extLst>
            </p:cNvPr>
            <p:cNvSpPr txBox="1"/>
            <p:nvPr/>
          </p:nvSpPr>
          <p:spPr>
            <a:xfrm>
              <a:off x="0" y="6428048"/>
              <a:ext cx="2713383" cy="572422"/>
            </a:xfrm>
            <a:prstGeom prst="rect">
              <a:avLst/>
            </a:prstGeom>
            <a:noFill/>
          </p:spPr>
          <p:txBody>
            <a:bodyPr wrap="square" lIns="182855" tIns="146283" rIns="182855" bIns="146283" rtlCol="0">
              <a:spAutoFit/>
            </a:bodyPr>
            <a:lstStyle/>
            <a:p>
              <a:pPr marL="0" marR="0" lvl="0" indent="0" algn="l" defTabSz="9323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[Twitter Handle]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6510B1-1CD0-9447-B7AC-EB7D608130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793" y="6523451"/>
              <a:ext cx="404737" cy="369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5E5FD0-6AF5-C54F-BAFD-F0A7CEC957B7}"/>
              </a:ext>
            </a:extLst>
          </p:cNvPr>
          <p:cNvGrpSpPr/>
          <p:nvPr userDrawn="1"/>
        </p:nvGrpSpPr>
        <p:grpSpPr>
          <a:xfrm>
            <a:off x="0" y="6428048"/>
            <a:ext cx="2713383" cy="572422"/>
            <a:chOff x="0" y="6428048"/>
            <a:chExt cx="2713383" cy="5724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35362F-2C19-D241-9139-53574309D140}"/>
                </a:ext>
              </a:extLst>
            </p:cNvPr>
            <p:cNvSpPr txBox="1"/>
            <p:nvPr/>
          </p:nvSpPr>
          <p:spPr>
            <a:xfrm>
              <a:off x="0" y="6428048"/>
              <a:ext cx="2713383" cy="572422"/>
            </a:xfrm>
            <a:prstGeom prst="rect">
              <a:avLst/>
            </a:prstGeom>
            <a:noFill/>
          </p:spPr>
          <p:txBody>
            <a:bodyPr wrap="square" lIns="182855" tIns="146283" rIns="182855" bIns="146283" rtlCol="0">
              <a:spAutoFit/>
            </a:bodyPr>
            <a:lstStyle/>
            <a:p>
              <a:pPr marL="0" marR="0" lvl="0" indent="0" algn="l" defTabSz="9323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[Twitter Handle]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995B034-0794-524A-88C1-3B05191B37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793" y="6523451"/>
              <a:ext cx="404737" cy="369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90" r:id="rId11"/>
    <p:sldLayoutId id="2147484491" r:id="rId12"/>
    <p:sldLayoutId id="2147484492" r:id="rId13"/>
    <p:sldLayoutId id="2147484493" r:id="rId14"/>
    <p:sldLayoutId id="2147484494" r:id="rId15"/>
    <p:sldLayoutId id="2147484497" r:id="rId1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603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</p:sldLayoutIdLst>
  <p:transition spd="slow">
    <p:wipe/>
  </p:transition>
  <p:txStyles>
    <p:titleStyle>
      <a:lvl1pPr algn="ctr" defTabSz="1243431" rtl="0" eaLnBrk="1" latinLnBrk="0" hangingPunct="1">
        <a:spcBef>
          <a:spcPct val="0"/>
        </a:spcBef>
        <a:buNone/>
        <a:defRPr sz="5984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66287" indent="-466287" algn="l" defTabSz="1243431" rtl="0" eaLnBrk="1" latinLnBrk="0" hangingPunct="1">
        <a:spcBef>
          <a:spcPct val="20000"/>
        </a:spcBef>
        <a:buFont typeface="Arial" pitchFamily="34" charset="0"/>
        <a:buChar char="•"/>
        <a:defRPr sz="4352" kern="1200">
          <a:solidFill>
            <a:schemeClr val="bg1"/>
          </a:solidFill>
          <a:latin typeface="+mn-lt"/>
          <a:ea typeface="+mn-ea"/>
          <a:cs typeface="+mn-cs"/>
        </a:defRPr>
      </a:lvl1pPr>
      <a:lvl2pPr marL="1010287" indent="-388572" algn="l" defTabSz="1243431" rtl="0" eaLnBrk="1" latinLnBrk="0" hangingPunct="1">
        <a:spcBef>
          <a:spcPct val="20000"/>
        </a:spcBef>
        <a:buFont typeface="Arial" pitchFamily="34" charset="0"/>
        <a:buChar char="–"/>
        <a:defRPr sz="3807" kern="1200">
          <a:solidFill>
            <a:schemeClr val="bg1"/>
          </a:solidFill>
          <a:latin typeface="+mn-lt"/>
          <a:ea typeface="+mn-ea"/>
          <a:cs typeface="+mn-cs"/>
        </a:defRPr>
      </a:lvl2pPr>
      <a:lvl3pPr marL="1554289" indent="-310857" algn="l" defTabSz="1243431" rtl="0" eaLnBrk="1" latinLnBrk="0" hangingPunct="1">
        <a:spcBef>
          <a:spcPct val="20000"/>
        </a:spcBef>
        <a:buFont typeface="Arial" pitchFamily="34" charset="0"/>
        <a:buChar char="•"/>
        <a:defRPr sz="3264" kern="1200">
          <a:solidFill>
            <a:schemeClr val="bg1"/>
          </a:solidFill>
          <a:latin typeface="+mn-lt"/>
          <a:ea typeface="+mn-ea"/>
          <a:cs typeface="+mn-cs"/>
        </a:defRPr>
      </a:lvl3pPr>
      <a:lvl4pPr marL="2176005" indent="-310857" algn="l" defTabSz="1243431" rtl="0" eaLnBrk="1" latinLnBrk="0" hangingPunct="1">
        <a:spcBef>
          <a:spcPct val="20000"/>
        </a:spcBef>
        <a:buFont typeface="Arial" pitchFamily="34" charset="0"/>
        <a:buChar char="–"/>
        <a:defRPr sz="2720" kern="1200">
          <a:solidFill>
            <a:schemeClr val="bg1"/>
          </a:solidFill>
          <a:latin typeface="+mn-lt"/>
          <a:ea typeface="+mn-ea"/>
          <a:cs typeface="+mn-cs"/>
        </a:defRPr>
      </a:lvl4pPr>
      <a:lvl5pPr marL="2797719" indent="-310857" algn="l" defTabSz="1243431" rtl="0" eaLnBrk="1" latinLnBrk="0" hangingPunct="1">
        <a:spcBef>
          <a:spcPct val="20000"/>
        </a:spcBef>
        <a:buFont typeface="Arial" pitchFamily="34" charset="0"/>
        <a:buChar char="»"/>
        <a:defRPr sz="2720" kern="1200">
          <a:solidFill>
            <a:schemeClr val="tx1"/>
          </a:solidFill>
          <a:latin typeface="+mn-lt"/>
          <a:ea typeface="+mn-ea"/>
          <a:cs typeface="+mn-cs"/>
        </a:defRPr>
      </a:lvl5pPr>
      <a:lvl6pPr marL="3419435" indent="-310857" algn="l" defTabSz="1243431" rtl="0" eaLnBrk="1" latinLnBrk="0" hangingPunct="1">
        <a:spcBef>
          <a:spcPct val="20000"/>
        </a:spcBef>
        <a:buFont typeface="Arial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6pPr>
      <a:lvl7pPr marL="4041151" indent="-310857" algn="l" defTabSz="1243431" rtl="0" eaLnBrk="1" latinLnBrk="0" hangingPunct="1">
        <a:spcBef>
          <a:spcPct val="20000"/>
        </a:spcBef>
        <a:buFont typeface="Arial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7pPr>
      <a:lvl8pPr marL="4662867" indent="-310857" algn="l" defTabSz="1243431" rtl="0" eaLnBrk="1" latinLnBrk="0" hangingPunct="1">
        <a:spcBef>
          <a:spcPct val="20000"/>
        </a:spcBef>
        <a:buFont typeface="Arial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8pPr>
      <a:lvl9pPr marL="5284581" indent="-310857" algn="l" defTabSz="1243431" rtl="0" eaLnBrk="1" latinLnBrk="0" hangingPunct="1">
        <a:spcBef>
          <a:spcPct val="20000"/>
        </a:spcBef>
        <a:buFont typeface="Arial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43431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1pPr>
      <a:lvl2pPr marL="621716" algn="l" defTabSz="1243431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243431" algn="l" defTabSz="1243431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3pPr>
      <a:lvl4pPr marL="1865146" algn="l" defTabSz="1243431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4pPr>
      <a:lvl5pPr marL="2486862" algn="l" defTabSz="1243431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5pPr>
      <a:lvl6pPr marL="3108578" algn="l" defTabSz="1243431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6pPr>
      <a:lvl7pPr marL="3730293" algn="l" defTabSz="1243431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7pPr>
      <a:lvl8pPr marL="4352008" algn="l" defTabSz="1243431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8pPr>
      <a:lvl9pPr marL="4973724" algn="l" defTabSz="1243431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8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tiff"/><Relationship Id="rId9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F8EA14B-20D0-471F-AC73-7A51F4886E92}"/>
              </a:ext>
            </a:extLst>
          </p:cNvPr>
          <p:cNvSpPr txBox="1">
            <a:spLocks/>
          </p:cNvSpPr>
          <p:nvPr/>
        </p:nvSpPr>
        <p:spPr>
          <a:xfrm>
            <a:off x="169197" y="1722774"/>
            <a:ext cx="7894148" cy="1630072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b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000" dirty="0"/>
              <a:t>Creating iOS &amp; Android apps </a:t>
            </a:r>
          </a:p>
          <a:p>
            <a:r>
              <a:rPr lang="en-US" sz="5000" dirty="0"/>
              <a:t>in .NET Using Xamarin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69197" y="4078014"/>
            <a:ext cx="5486337" cy="2303121"/>
          </a:xfrm>
        </p:spPr>
        <p:txBody>
          <a:bodyPr/>
          <a:lstStyle/>
          <a:p>
            <a:r>
              <a:rPr lang="en-US" dirty="0"/>
              <a:t>[Your Name]</a:t>
            </a:r>
          </a:p>
          <a:p>
            <a:r>
              <a:rPr lang="en-US" dirty="0"/>
              <a:t>[Your Title]</a:t>
            </a:r>
          </a:p>
        </p:txBody>
      </p:sp>
    </p:spTree>
    <p:extLst>
      <p:ext uri="{BB962C8B-B14F-4D97-AF65-F5344CB8AC3E}">
        <p14:creationId xmlns:p14="http://schemas.microsoft.com/office/powerpoint/2010/main" val="24261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1181862"/>
          </a:xfrm>
        </p:spPr>
        <p:txBody>
          <a:bodyPr/>
          <a:lstStyle/>
          <a:p>
            <a:r>
              <a:rPr lang="en-US" dirty="0" err="1"/>
              <a:t>Xamarin.iOS</a:t>
            </a:r>
            <a:endParaRPr lang="en-US" dirty="0"/>
          </a:p>
          <a:p>
            <a:r>
              <a:rPr lang="en-US" dirty="0" err="1"/>
              <a:t>Xamarin.Android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78852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7" y="2906331"/>
            <a:ext cx="11887200" cy="1181862"/>
          </a:xfrm>
        </p:spPr>
        <p:txBody>
          <a:bodyPr/>
          <a:lstStyle/>
          <a:p>
            <a:r>
              <a:rPr lang="en-US" dirty="0"/>
              <a:t>Sharing User Interface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15273835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2399981" cy="917575"/>
          </a:xfrm>
        </p:spPr>
        <p:txBody>
          <a:bodyPr/>
          <a:lstStyle/>
          <a:p>
            <a:r>
              <a:rPr lang="en-US" dirty="0"/>
              <a:t>Xamarin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6392679" y="5148263"/>
            <a:ext cx="5427662" cy="84772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601" dirty="0"/>
              <a:t>With </a:t>
            </a:r>
            <a:r>
              <a:rPr lang="en-US" sz="2601" dirty="0" err="1"/>
              <a:t>Xamarin.Forms</a:t>
            </a:r>
            <a:r>
              <a:rPr lang="en-US" sz="2601" dirty="0"/>
              <a:t>:</a:t>
            </a:r>
            <a:br>
              <a:rPr lang="en-US" sz="2601" dirty="0"/>
            </a:br>
            <a:r>
              <a:rPr lang="en-US" sz="2601" dirty="0"/>
              <a:t>More code-sharing, all native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2147" y="5148263"/>
            <a:ext cx="5427663" cy="596900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601" dirty="0"/>
              <a:t>Traditional Xamarin approach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50078" y="1773619"/>
            <a:ext cx="5471801" cy="2986544"/>
            <a:chOff x="5759228" y="2930084"/>
            <a:chExt cx="12896749" cy="7039127"/>
          </a:xfrm>
        </p:grpSpPr>
        <p:grpSp>
          <p:nvGrpSpPr>
            <p:cNvPr id="5" name="Group 4"/>
            <p:cNvGrpSpPr/>
            <p:nvPr/>
          </p:nvGrpSpPr>
          <p:grpSpPr>
            <a:xfrm>
              <a:off x="5806133" y="4879505"/>
              <a:ext cx="4226198" cy="1613384"/>
              <a:chOff x="5806133" y="4879505"/>
              <a:chExt cx="4226198" cy="1613384"/>
            </a:xfrm>
          </p:grpSpPr>
          <p:sp>
            <p:nvSpPr>
              <p:cNvPr id="88" name="Rectangle 87"/>
              <p:cNvSpPr/>
              <p:nvPr/>
            </p:nvSpPr>
            <p:spPr bwMode="auto">
              <a:xfrm>
                <a:off x="5806134" y="4879505"/>
                <a:ext cx="4226197" cy="161338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8" tIns="91428" rIns="34289" bIns="34289" rtlCol="0" anchor="b" anchorCtr="0"/>
              <a:lstStyle/>
              <a:p>
                <a:pPr marL="0" marR="0" lvl="0" indent="0" algn="ctr" defTabSz="932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806133" y="5024463"/>
                <a:ext cx="4208155" cy="1288182"/>
              </a:xfrm>
              <a:prstGeom prst="rect">
                <a:avLst/>
              </a:prstGeom>
              <a:noFill/>
            </p:spPr>
            <p:txBody>
              <a:bodyPr wrap="square" lIns="182855" tIns="146283" rIns="182855" bIns="146283" rtlCol="0">
                <a:spAutoFit/>
              </a:bodyPr>
              <a:lstStyle/>
              <a:p>
                <a:pPr marL="0" marR="0" lvl="0" indent="0" algn="ctr" defTabSz="9323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32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+mn-cs"/>
                  </a:rPr>
                  <a:t>iOS C# UI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4336000" y="4879505"/>
              <a:ext cx="4292952" cy="1613384"/>
              <a:chOff x="14336000" y="4879505"/>
              <a:chExt cx="4292952" cy="1613384"/>
            </a:xfrm>
          </p:grpSpPr>
          <p:sp>
            <p:nvSpPr>
              <p:cNvPr id="86" name="Rectangle 85"/>
              <p:cNvSpPr/>
              <p:nvPr/>
            </p:nvSpPr>
            <p:spPr bwMode="auto">
              <a:xfrm>
                <a:off x="14363955" y="4879505"/>
                <a:ext cx="4235307" cy="161338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8" tIns="91428" rIns="34289" bIns="34289" rtlCol="0" anchor="b" anchorCtr="0"/>
              <a:lstStyle/>
              <a:p>
                <a:pPr marL="0" marR="0" lvl="0" indent="0" algn="ctr" defTabSz="932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4336000" y="5049365"/>
                <a:ext cx="4292952" cy="1288264"/>
              </a:xfrm>
              <a:prstGeom prst="rect">
                <a:avLst/>
              </a:prstGeom>
              <a:noFill/>
            </p:spPr>
            <p:txBody>
              <a:bodyPr wrap="square" lIns="182855" tIns="146283" rIns="182855" bIns="146283" rtlCol="0">
                <a:spAutoFit/>
              </a:bodyPr>
              <a:lstStyle/>
              <a:p>
                <a:pPr marL="0" marR="0" lvl="0" indent="0" algn="ctr" defTabSz="9323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32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+mn-cs"/>
                  </a:rPr>
                  <a:t>Windows C# UI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095736" y="4879505"/>
              <a:ext cx="4217265" cy="1613384"/>
              <a:chOff x="10095736" y="4879505"/>
              <a:chExt cx="4217265" cy="1613384"/>
            </a:xfrm>
          </p:grpSpPr>
          <p:sp>
            <p:nvSpPr>
              <p:cNvPr id="87" name="Rectangle 86"/>
              <p:cNvSpPr/>
              <p:nvPr/>
            </p:nvSpPr>
            <p:spPr bwMode="auto">
              <a:xfrm>
                <a:off x="10095740" y="4879505"/>
                <a:ext cx="4217261" cy="161338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8" tIns="91428" rIns="34289" bIns="34289" rtlCol="0" anchor="b" anchorCtr="0"/>
              <a:lstStyle/>
              <a:p>
                <a:pPr marL="0" marR="0" lvl="0" indent="0" algn="ctr" defTabSz="932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0095736" y="5049365"/>
                <a:ext cx="4208157" cy="1288182"/>
              </a:xfrm>
              <a:prstGeom prst="rect">
                <a:avLst/>
              </a:prstGeom>
              <a:noFill/>
            </p:spPr>
            <p:txBody>
              <a:bodyPr wrap="square" lIns="182855" tIns="146283" rIns="182855" bIns="146283" rtlCol="0">
                <a:spAutoFit/>
              </a:bodyPr>
              <a:lstStyle/>
              <a:p>
                <a:pPr marL="0" marR="0" lvl="0" indent="0" algn="ctr" defTabSz="9323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32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+mn-cs"/>
                  </a:rPr>
                  <a:t>Android C# UI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759228" y="6559171"/>
              <a:ext cx="12896749" cy="3410040"/>
              <a:chOff x="5759228" y="6559171"/>
              <a:chExt cx="12896749" cy="3410040"/>
            </a:xfrm>
          </p:grpSpPr>
          <p:sp>
            <p:nvSpPr>
              <p:cNvPr id="85" name="Rectangle 84"/>
              <p:cNvSpPr/>
              <p:nvPr/>
            </p:nvSpPr>
            <p:spPr bwMode="auto">
              <a:xfrm>
                <a:off x="5784744" y="6559171"/>
                <a:ext cx="12820280" cy="34100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8" tIns="91428" rIns="34289" bIns="34289" rtlCol="0" anchor="b" anchorCtr="0"/>
              <a:lstStyle/>
              <a:p>
                <a:pPr marL="0" marR="0" lvl="0" indent="0" algn="ctr" defTabSz="932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759228" y="7253581"/>
                <a:ext cx="12896749" cy="1941412"/>
              </a:xfrm>
              <a:prstGeom prst="rect">
                <a:avLst/>
              </a:prstGeom>
              <a:noFill/>
            </p:spPr>
            <p:txBody>
              <a:bodyPr wrap="square" lIns="182855" tIns="146283" rIns="182855" bIns="146283" rtlCol="0">
                <a:spAutoFit/>
              </a:bodyPr>
              <a:lstStyle/>
              <a:p>
                <a:pPr marL="0" marR="0" lvl="0" indent="0" algn="ctr" defTabSz="9323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36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+mn-cs"/>
                  </a:rPr>
                  <a:t>Shared C# Logic</a:t>
                </a: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135625" y="2935980"/>
              <a:ext cx="1574643" cy="1574643"/>
              <a:chOff x="7135625" y="2935980"/>
              <a:chExt cx="1574643" cy="1574643"/>
            </a:xfrm>
          </p:grpSpPr>
          <p:sp>
            <p:nvSpPr>
              <p:cNvPr id="94" name="Oval 93"/>
              <p:cNvSpPr/>
              <p:nvPr/>
            </p:nvSpPr>
            <p:spPr bwMode="auto">
              <a:xfrm>
                <a:off x="7135625" y="2935980"/>
                <a:ext cx="1574643" cy="157464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8" tIns="91428" rIns="34289" bIns="34289" rtlCol="0" anchor="b" anchorCtr="0"/>
              <a:lstStyle/>
              <a:p>
                <a:pPr marL="0" marR="0" lvl="0" indent="0" algn="ctr" defTabSz="932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21709" y="3278114"/>
                <a:ext cx="614925" cy="751918"/>
              </a:xfrm>
              <a:prstGeom prst="rect">
                <a:avLst/>
              </a:prstGeom>
            </p:spPr>
          </p:pic>
        </p:grpSp>
        <p:grpSp>
          <p:nvGrpSpPr>
            <p:cNvPr id="96" name="Group 95"/>
            <p:cNvGrpSpPr/>
            <p:nvPr/>
          </p:nvGrpSpPr>
          <p:grpSpPr>
            <a:xfrm>
              <a:off x="11434337" y="2930084"/>
              <a:ext cx="1574643" cy="1574643"/>
              <a:chOff x="11434337" y="2930084"/>
              <a:chExt cx="1574643" cy="1574643"/>
            </a:xfrm>
          </p:grpSpPr>
          <p:sp>
            <p:nvSpPr>
              <p:cNvPr id="97" name="Oval 96"/>
              <p:cNvSpPr/>
              <p:nvPr/>
            </p:nvSpPr>
            <p:spPr bwMode="auto">
              <a:xfrm>
                <a:off x="11434337" y="2930084"/>
                <a:ext cx="1574643" cy="1574643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8" tIns="91428" rIns="34289" bIns="34289" rtlCol="0" anchor="b" anchorCtr="0"/>
              <a:lstStyle/>
              <a:p>
                <a:pPr marL="0" marR="0" lvl="0" indent="0" algn="ctr" defTabSz="932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884585" y="3297434"/>
                <a:ext cx="674145" cy="810875"/>
              </a:xfrm>
              <a:prstGeom prst="rect">
                <a:avLst/>
              </a:prstGeom>
            </p:spPr>
          </p:pic>
        </p:grpSp>
        <p:grpSp>
          <p:nvGrpSpPr>
            <p:cNvPr id="99" name="Group 98"/>
            <p:cNvGrpSpPr/>
            <p:nvPr/>
          </p:nvGrpSpPr>
          <p:grpSpPr>
            <a:xfrm>
              <a:off x="15720599" y="2954983"/>
              <a:ext cx="1574643" cy="1574643"/>
              <a:chOff x="15720599" y="2954983"/>
              <a:chExt cx="1574643" cy="1574643"/>
            </a:xfrm>
          </p:grpSpPr>
          <p:sp>
            <p:nvSpPr>
              <p:cNvPr id="100" name="Oval 99"/>
              <p:cNvSpPr/>
              <p:nvPr/>
            </p:nvSpPr>
            <p:spPr bwMode="auto">
              <a:xfrm>
                <a:off x="15720599" y="2954983"/>
                <a:ext cx="1574643" cy="157464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8" tIns="91428" rIns="34289" bIns="34289" rtlCol="0" anchor="b" anchorCtr="0"/>
              <a:lstStyle/>
              <a:p>
                <a:pPr marL="0" marR="0" lvl="0" indent="0" algn="ctr" defTabSz="932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157680" y="3419025"/>
                <a:ext cx="657956" cy="657763"/>
              </a:xfrm>
              <a:prstGeom prst="rect">
                <a:avLst/>
              </a:prstGeom>
            </p:spPr>
          </p:pic>
        </p:grpSp>
      </p:grpSp>
      <p:grpSp>
        <p:nvGrpSpPr>
          <p:cNvPr id="14" name="Group 13"/>
          <p:cNvGrpSpPr/>
          <p:nvPr/>
        </p:nvGrpSpPr>
        <p:grpSpPr>
          <a:xfrm>
            <a:off x="6370610" y="1773619"/>
            <a:ext cx="5471801" cy="2986544"/>
            <a:chOff x="12490798" y="3478001"/>
            <a:chExt cx="10729995" cy="5856499"/>
          </a:xfrm>
        </p:grpSpPr>
        <p:grpSp>
          <p:nvGrpSpPr>
            <p:cNvPr id="105" name="Group 104"/>
            <p:cNvGrpSpPr/>
            <p:nvPr/>
          </p:nvGrpSpPr>
          <p:grpSpPr>
            <a:xfrm>
              <a:off x="12490798" y="3478001"/>
              <a:ext cx="10729995" cy="5856499"/>
              <a:chOff x="5759228" y="2930084"/>
              <a:chExt cx="12896749" cy="7039127"/>
            </a:xfrm>
          </p:grpSpPr>
          <p:sp>
            <p:nvSpPr>
              <p:cNvPr id="125" name="Rectangle 124"/>
              <p:cNvSpPr/>
              <p:nvPr/>
            </p:nvSpPr>
            <p:spPr bwMode="auto">
              <a:xfrm>
                <a:off x="5806133" y="4879505"/>
                <a:ext cx="4226197" cy="319632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8" tIns="91428" rIns="34289" bIns="34289" rtlCol="0" anchor="b" anchorCtr="0"/>
              <a:lstStyle/>
              <a:p>
                <a:pPr marL="0" marR="0" lvl="0" indent="0" algn="ctr" defTabSz="932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sp>
            <p:nvSpPr>
              <p:cNvPr id="123" name="Rectangle 122"/>
              <p:cNvSpPr/>
              <p:nvPr/>
            </p:nvSpPr>
            <p:spPr bwMode="auto">
              <a:xfrm>
                <a:off x="14363955" y="4879505"/>
                <a:ext cx="4235308" cy="3196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8" tIns="91428" rIns="34289" bIns="34289" rtlCol="0" anchor="b" anchorCtr="0"/>
              <a:lstStyle/>
              <a:p>
                <a:pPr marL="0" marR="0" lvl="0" indent="0" algn="ctr" defTabSz="932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10095740" y="4879505"/>
                <a:ext cx="4217261" cy="31963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8" tIns="91428" rIns="34289" bIns="34289" rtlCol="0" anchor="b" anchorCtr="0"/>
              <a:lstStyle/>
              <a:p>
                <a:pPr marL="0" marR="0" lvl="0" indent="0" algn="ctr" defTabSz="932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5759228" y="6559171"/>
                <a:ext cx="12896749" cy="3410040"/>
                <a:chOff x="5759228" y="6559171"/>
                <a:chExt cx="12896749" cy="3410040"/>
              </a:xfrm>
            </p:grpSpPr>
            <p:sp>
              <p:nvSpPr>
                <p:cNvPr id="119" name="Rectangle 118"/>
                <p:cNvSpPr/>
                <p:nvPr/>
              </p:nvSpPr>
              <p:spPr bwMode="auto">
                <a:xfrm>
                  <a:off x="5784744" y="6559171"/>
                  <a:ext cx="12820280" cy="341004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28" tIns="91428" rIns="34289" bIns="34289" rtlCol="0" anchor="b" anchorCtr="0"/>
                <a:lstStyle/>
                <a:p>
                  <a:pPr marL="0" marR="0" lvl="0" indent="0" algn="ctr" defTabSz="93224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rPr>
                    <a:t> </a:t>
                  </a:r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>
                  <a:off x="5759228" y="7253581"/>
                  <a:ext cx="12896749" cy="1941412"/>
                </a:xfrm>
                <a:prstGeom prst="rect">
                  <a:avLst/>
                </a:prstGeom>
                <a:noFill/>
              </p:spPr>
              <p:txBody>
                <a:bodyPr wrap="square" lIns="182855" tIns="146283" rIns="182855" bIns="146283" rtlCol="0">
                  <a:spAutoFit/>
                </a:bodyPr>
                <a:lstStyle/>
                <a:p>
                  <a:pPr marL="0" marR="0" lvl="0" indent="0" algn="ctr" defTabSz="93230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36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+mn-cs"/>
                    </a:rPr>
                    <a:t>Shared C# Logic</a:t>
                  </a:r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>
                <a:off x="7135625" y="2935980"/>
                <a:ext cx="1574643" cy="1574643"/>
                <a:chOff x="7135625" y="2935980"/>
                <a:chExt cx="1574643" cy="1574643"/>
              </a:xfrm>
            </p:grpSpPr>
            <p:sp>
              <p:nvSpPr>
                <p:cNvPr id="117" name="Oval 116"/>
                <p:cNvSpPr/>
                <p:nvPr/>
              </p:nvSpPr>
              <p:spPr bwMode="auto">
                <a:xfrm>
                  <a:off x="7135625" y="2935980"/>
                  <a:ext cx="1574643" cy="1574643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28" tIns="91428" rIns="34289" bIns="34289" rtlCol="0" anchor="b" anchorCtr="0"/>
                <a:lstStyle/>
                <a:p>
                  <a:pPr marL="0" marR="0" lvl="0" indent="0" algn="ctr" defTabSz="93224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18" name="Picture 117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21709" y="3278114"/>
                  <a:ext cx="614925" cy="751918"/>
                </a:xfrm>
                <a:prstGeom prst="rect">
                  <a:avLst/>
                </a:prstGeom>
              </p:spPr>
            </p:pic>
          </p:grpSp>
          <p:grpSp>
            <p:nvGrpSpPr>
              <p:cNvPr id="111" name="Group 110"/>
              <p:cNvGrpSpPr/>
              <p:nvPr/>
            </p:nvGrpSpPr>
            <p:grpSpPr>
              <a:xfrm>
                <a:off x="11434337" y="2930084"/>
                <a:ext cx="1574643" cy="1574643"/>
                <a:chOff x="11434337" y="2930084"/>
                <a:chExt cx="1574643" cy="1574643"/>
              </a:xfrm>
            </p:grpSpPr>
            <p:sp>
              <p:nvSpPr>
                <p:cNvPr id="115" name="Oval 114"/>
                <p:cNvSpPr/>
                <p:nvPr/>
              </p:nvSpPr>
              <p:spPr bwMode="auto">
                <a:xfrm>
                  <a:off x="11434337" y="2930084"/>
                  <a:ext cx="1574643" cy="1574643"/>
                </a:xfrm>
                <a:prstGeom prst="ellipse">
                  <a:avLst/>
                </a:prstGeom>
                <a:solidFill>
                  <a:srgbClr val="3BB7A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28" tIns="91428" rIns="34289" bIns="34289" rtlCol="0" anchor="b" anchorCtr="0"/>
                <a:lstStyle/>
                <a:p>
                  <a:pPr marL="0" marR="0" lvl="0" indent="0" algn="ctr" defTabSz="93224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16" name="Picture 115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84585" y="3297434"/>
                  <a:ext cx="674145" cy="810875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oup 111"/>
              <p:cNvGrpSpPr/>
              <p:nvPr/>
            </p:nvGrpSpPr>
            <p:grpSpPr>
              <a:xfrm>
                <a:off x="15720599" y="2954983"/>
                <a:ext cx="1574643" cy="1574643"/>
                <a:chOff x="15720599" y="2954983"/>
                <a:chExt cx="1574643" cy="1574643"/>
              </a:xfrm>
            </p:grpSpPr>
            <p:sp>
              <p:nvSpPr>
                <p:cNvPr id="113" name="Oval 112"/>
                <p:cNvSpPr/>
                <p:nvPr/>
              </p:nvSpPr>
              <p:spPr bwMode="auto">
                <a:xfrm>
                  <a:off x="15720599" y="2954983"/>
                  <a:ext cx="1574643" cy="15746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28" tIns="91428" rIns="34289" bIns="34289" rtlCol="0" anchor="b" anchorCtr="0"/>
                <a:lstStyle/>
                <a:p>
                  <a:pPr marL="0" marR="0" lvl="0" indent="0" algn="ctr" defTabSz="93224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14" name="Picture 11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57680" y="3419025"/>
                  <a:ext cx="657956" cy="657763"/>
                </a:xfrm>
                <a:prstGeom prst="rect">
                  <a:avLst/>
                </a:prstGeom>
              </p:spPr>
            </p:pic>
          </p:grpSp>
        </p:grpSp>
        <p:sp>
          <p:nvSpPr>
            <p:cNvPr id="12" name="Rectangle 11"/>
            <p:cNvSpPr/>
            <p:nvPr/>
          </p:nvSpPr>
          <p:spPr>
            <a:xfrm>
              <a:off x="12529823" y="5432401"/>
              <a:ext cx="10643784" cy="10098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3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4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Xamarin.Forms</a:t>
              </a:r>
              <a:endParaRPr kumimoji="0" lang="en-US" sz="224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DE3B368-3DD5-A546-AB1E-DD1B15265636}"/>
              </a:ext>
            </a:extLst>
          </p:cNvPr>
          <p:cNvSpPr/>
          <p:nvPr/>
        </p:nvSpPr>
        <p:spPr>
          <a:xfrm>
            <a:off x="2389961" y="299906"/>
            <a:ext cx="4846420" cy="75713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+ Xamarin.Forms</a:t>
            </a:r>
          </a:p>
        </p:txBody>
      </p:sp>
    </p:spTree>
    <p:extLst>
      <p:ext uri="{BB962C8B-B14F-4D97-AF65-F5344CB8AC3E}">
        <p14:creationId xmlns:p14="http://schemas.microsoft.com/office/powerpoint/2010/main" val="1815131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UI from shared code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4833345" y="1212849"/>
            <a:ext cx="5578730" cy="541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22" dirty="0">
                <a:solidFill>
                  <a:schemeClr val="tx1"/>
                </a:solidFill>
              </a:rPr>
              <a:t>&lt;?</a:t>
            </a:r>
            <a:r>
              <a:rPr lang="en-US" sz="1122" dirty="0">
                <a:solidFill>
                  <a:srgbClr val="53954A"/>
                </a:solidFill>
              </a:rPr>
              <a:t>xml</a:t>
            </a:r>
            <a:r>
              <a:rPr lang="en-US" sz="1122" dirty="0">
                <a:solidFill>
                  <a:schemeClr val="tx1"/>
                </a:solidFill>
              </a:rPr>
              <a:t> </a:t>
            </a:r>
            <a:r>
              <a:rPr lang="en-US" sz="1122" dirty="0">
                <a:solidFill>
                  <a:srgbClr val="654792"/>
                </a:solidFill>
              </a:rPr>
              <a:t>version</a:t>
            </a:r>
            <a:r>
              <a:rPr lang="en-US" sz="1122" dirty="0">
                <a:solidFill>
                  <a:schemeClr val="tx1"/>
                </a:solidFill>
              </a:rPr>
              <a:t>=</a:t>
            </a:r>
            <a:r>
              <a:rPr lang="en-US" sz="1122" dirty="0">
                <a:solidFill>
                  <a:srgbClr val="D53A05"/>
                </a:solidFill>
              </a:rPr>
              <a:t>"1.0" </a:t>
            </a:r>
            <a:r>
              <a:rPr lang="en-US" sz="1122" dirty="0">
                <a:solidFill>
                  <a:srgbClr val="654792"/>
                </a:solidFill>
              </a:rPr>
              <a:t>encoding</a:t>
            </a:r>
            <a:r>
              <a:rPr lang="en-US" sz="1122" dirty="0">
                <a:solidFill>
                  <a:schemeClr val="tx1"/>
                </a:solidFill>
              </a:rPr>
              <a:t>=</a:t>
            </a:r>
            <a:r>
              <a:rPr lang="en-US" sz="1122" dirty="0">
                <a:solidFill>
                  <a:srgbClr val="D53A05"/>
                </a:solidFill>
              </a:rPr>
              <a:t>"UTF-8"</a:t>
            </a:r>
            <a:r>
              <a:rPr lang="en-US" sz="1122" dirty="0">
                <a:solidFill>
                  <a:schemeClr val="tx1"/>
                </a:solidFill>
              </a:rPr>
              <a:t>?&gt;</a:t>
            </a:r>
          </a:p>
          <a:p>
            <a:pPr marL="0" indent="0">
              <a:buNone/>
            </a:pPr>
            <a:r>
              <a:rPr lang="en-US" sz="1122" dirty="0">
                <a:solidFill>
                  <a:schemeClr val="tx1"/>
                </a:solidFill>
              </a:rPr>
              <a:t>&lt;</a:t>
            </a:r>
            <a:r>
              <a:rPr lang="en-US" sz="1122" dirty="0" err="1">
                <a:solidFill>
                  <a:srgbClr val="53954A"/>
                </a:solidFill>
              </a:rPr>
              <a:t>TabbedPage</a:t>
            </a:r>
            <a:r>
              <a:rPr lang="en-US" sz="1122" dirty="0">
                <a:solidFill>
                  <a:schemeClr val="tx1"/>
                </a:solidFill>
              </a:rPr>
              <a:t> </a:t>
            </a:r>
            <a:r>
              <a:rPr lang="en-US" sz="1122" dirty="0" err="1">
                <a:solidFill>
                  <a:srgbClr val="654792"/>
                </a:solidFill>
              </a:rPr>
              <a:t>xmlns</a:t>
            </a:r>
            <a:r>
              <a:rPr lang="en-US" sz="1122" dirty="0">
                <a:solidFill>
                  <a:schemeClr val="tx1"/>
                </a:solidFill>
              </a:rPr>
              <a:t>=</a:t>
            </a:r>
            <a:r>
              <a:rPr lang="en-US" sz="1122" dirty="0">
                <a:solidFill>
                  <a:srgbClr val="D53A05"/>
                </a:solidFill>
              </a:rPr>
              <a:t>"http://</a:t>
            </a:r>
            <a:r>
              <a:rPr lang="en-US" sz="1122" dirty="0" err="1">
                <a:solidFill>
                  <a:srgbClr val="D53A05"/>
                </a:solidFill>
              </a:rPr>
              <a:t>xamarin.com</a:t>
            </a:r>
            <a:r>
              <a:rPr lang="en-US" sz="1122" dirty="0">
                <a:solidFill>
                  <a:srgbClr val="D53A05"/>
                </a:solidFill>
              </a:rPr>
              <a:t>/schemas/2014/forms</a:t>
            </a:r>
            <a:r>
              <a:rPr lang="en-US" sz="1122" dirty="0">
                <a:solidFill>
                  <a:schemeClr val="tx1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122" dirty="0">
                <a:solidFill>
                  <a:schemeClr val="tx1"/>
                </a:solidFill>
              </a:rPr>
              <a:t>            </a:t>
            </a:r>
            <a:r>
              <a:rPr lang="en-US" sz="1122" dirty="0" err="1">
                <a:solidFill>
                  <a:srgbClr val="654792"/>
                </a:solidFill>
              </a:rPr>
              <a:t>xmlns:x</a:t>
            </a:r>
            <a:r>
              <a:rPr lang="en-US" sz="1122" dirty="0">
                <a:solidFill>
                  <a:schemeClr val="tx1"/>
                </a:solidFill>
              </a:rPr>
              <a:t>=</a:t>
            </a:r>
            <a:r>
              <a:rPr lang="en-US" sz="1122" dirty="0">
                <a:solidFill>
                  <a:srgbClr val="D53A05"/>
                </a:solidFill>
              </a:rPr>
              <a:t>"http://</a:t>
            </a:r>
            <a:r>
              <a:rPr lang="en-US" sz="1122" dirty="0" err="1">
                <a:solidFill>
                  <a:srgbClr val="D53A05"/>
                </a:solidFill>
              </a:rPr>
              <a:t>schemas.microsoft.com</a:t>
            </a:r>
            <a:r>
              <a:rPr lang="en-US" sz="1122" dirty="0">
                <a:solidFill>
                  <a:srgbClr val="D53A05"/>
                </a:solidFill>
              </a:rPr>
              <a:t>/</a:t>
            </a:r>
            <a:r>
              <a:rPr lang="en-US" sz="1122" dirty="0" err="1">
                <a:solidFill>
                  <a:srgbClr val="D53A05"/>
                </a:solidFill>
              </a:rPr>
              <a:t>winfx</a:t>
            </a:r>
            <a:r>
              <a:rPr lang="en-US" sz="1122" dirty="0">
                <a:solidFill>
                  <a:srgbClr val="D53A05"/>
                </a:solidFill>
              </a:rPr>
              <a:t>/2009/</a:t>
            </a:r>
            <a:r>
              <a:rPr lang="en-US" sz="1122" dirty="0" err="1">
                <a:solidFill>
                  <a:srgbClr val="D53A05"/>
                </a:solidFill>
              </a:rPr>
              <a:t>xaml</a:t>
            </a:r>
            <a:r>
              <a:rPr lang="en-US" sz="1122" dirty="0">
                <a:solidFill>
                  <a:srgbClr val="D53A05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122" dirty="0">
                <a:solidFill>
                  <a:schemeClr val="tx1"/>
                </a:solidFill>
              </a:rPr>
              <a:t>           </a:t>
            </a:r>
            <a:r>
              <a:rPr lang="en-US" sz="1122" dirty="0">
                <a:solidFill>
                  <a:srgbClr val="654792"/>
                </a:solidFill>
              </a:rPr>
              <a:t> </a:t>
            </a:r>
            <a:r>
              <a:rPr lang="en-US" sz="1122" dirty="0" err="1">
                <a:solidFill>
                  <a:srgbClr val="654792"/>
                </a:solidFill>
              </a:rPr>
              <a:t>x:Class</a:t>
            </a:r>
            <a:r>
              <a:rPr lang="en-US" sz="1122" dirty="0">
                <a:solidFill>
                  <a:schemeClr val="tx1"/>
                </a:solidFill>
              </a:rPr>
              <a:t>=</a:t>
            </a:r>
            <a:r>
              <a:rPr lang="en-US" sz="1122" dirty="0">
                <a:solidFill>
                  <a:srgbClr val="D53A05"/>
                </a:solidFill>
              </a:rPr>
              <a:t>"</a:t>
            </a:r>
            <a:r>
              <a:rPr lang="en-US" sz="1122" dirty="0" err="1">
                <a:solidFill>
                  <a:srgbClr val="D53A05"/>
                </a:solidFill>
              </a:rPr>
              <a:t>MyApp.MainPage</a:t>
            </a:r>
            <a:r>
              <a:rPr lang="en-US" sz="1122" dirty="0">
                <a:solidFill>
                  <a:srgbClr val="D53A05"/>
                </a:solidFill>
              </a:rPr>
              <a:t>"</a:t>
            </a:r>
            <a:r>
              <a:rPr lang="en-US" sz="1122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122" dirty="0">
                <a:solidFill>
                  <a:schemeClr val="tx1"/>
                </a:solidFill>
              </a:rPr>
              <a:t>&lt;</a:t>
            </a:r>
            <a:r>
              <a:rPr lang="en-US" sz="1122" dirty="0" err="1">
                <a:solidFill>
                  <a:srgbClr val="53954A"/>
                </a:solidFill>
              </a:rPr>
              <a:t>TabbedPage</a:t>
            </a:r>
            <a:r>
              <a:rPr lang="en-US" sz="1122" dirty="0" err="1">
                <a:solidFill>
                  <a:schemeClr val="tx1"/>
                </a:solidFill>
              </a:rPr>
              <a:t>.Children</a:t>
            </a:r>
            <a:r>
              <a:rPr lang="en-US" sz="1122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122" dirty="0">
                <a:solidFill>
                  <a:schemeClr val="tx1"/>
                </a:solidFill>
              </a:rPr>
              <a:t>&lt;</a:t>
            </a:r>
            <a:r>
              <a:rPr lang="en-US" sz="1122" dirty="0" err="1">
                <a:solidFill>
                  <a:srgbClr val="53954A"/>
                </a:solidFill>
              </a:rPr>
              <a:t>ContentPage</a:t>
            </a:r>
            <a:r>
              <a:rPr lang="en-US" sz="1122" dirty="0">
                <a:solidFill>
                  <a:schemeClr val="tx1"/>
                </a:solidFill>
              </a:rPr>
              <a:t> </a:t>
            </a:r>
            <a:r>
              <a:rPr lang="en-US" sz="1122" dirty="0">
                <a:solidFill>
                  <a:srgbClr val="654792"/>
                </a:solidFill>
              </a:rPr>
              <a:t>Title</a:t>
            </a:r>
            <a:r>
              <a:rPr lang="en-US" sz="1122" dirty="0">
                <a:solidFill>
                  <a:schemeClr val="tx1"/>
                </a:solidFill>
              </a:rPr>
              <a:t>=</a:t>
            </a:r>
            <a:r>
              <a:rPr lang="en-US" sz="1122" dirty="0">
                <a:solidFill>
                  <a:srgbClr val="D53A05"/>
                </a:solidFill>
              </a:rPr>
              <a:t>"Profile" </a:t>
            </a:r>
            <a:r>
              <a:rPr lang="en-US" sz="1122" dirty="0">
                <a:solidFill>
                  <a:srgbClr val="654792"/>
                </a:solidFill>
              </a:rPr>
              <a:t>Icon</a:t>
            </a:r>
            <a:r>
              <a:rPr lang="en-US" sz="1122" dirty="0">
                <a:solidFill>
                  <a:schemeClr val="tx1"/>
                </a:solidFill>
              </a:rPr>
              <a:t>=</a:t>
            </a:r>
            <a:r>
              <a:rPr lang="en-US" sz="1122" dirty="0">
                <a:solidFill>
                  <a:srgbClr val="D53A05"/>
                </a:solidFill>
              </a:rPr>
              <a:t>"</a:t>
            </a:r>
            <a:r>
              <a:rPr lang="en-US" sz="1122" dirty="0" err="1">
                <a:solidFill>
                  <a:srgbClr val="D53A05"/>
                </a:solidFill>
              </a:rPr>
              <a:t>Profile.png</a:t>
            </a:r>
            <a:r>
              <a:rPr lang="en-US" sz="1122" dirty="0">
                <a:solidFill>
                  <a:srgbClr val="D53A05"/>
                </a:solidFill>
              </a:rPr>
              <a:t>"</a:t>
            </a:r>
            <a:r>
              <a:rPr lang="en-US" sz="1122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122" dirty="0">
                <a:solidFill>
                  <a:schemeClr val="tx1"/>
                </a:solidFill>
              </a:rPr>
              <a:t>    &lt;</a:t>
            </a:r>
            <a:r>
              <a:rPr lang="en-US" sz="1122" dirty="0" err="1">
                <a:solidFill>
                  <a:srgbClr val="53954A"/>
                </a:solidFill>
              </a:rPr>
              <a:t>StackLayout</a:t>
            </a:r>
            <a:r>
              <a:rPr lang="en-US" sz="1122" dirty="0">
                <a:solidFill>
                  <a:schemeClr val="tx1"/>
                </a:solidFill>
              </a:rPr>
              <a:t> </a:t>
            </a:r>
            <a:r>
              <a:rPr lang="en-US" sz="1122" dirty="0">
                <a:solidFill>
                  <a:srgbClr val="654792"/>
                </a:solidFill>
              </a:rPr>
              <a:t>Spacing</a:t>
            </a:r>
            <a:r>
              <a:rPr lang="en-US" sz="1122" dirty="0">
                <a:solidFill>
                  <a:schemeClr val="tx1"/>
                </a:solidFill>
              </a:rPr>
              <a:t>=</a:t>
            </a:r>
            <a:r>
              <a:rPr lang="en-US" sz="1122" dirty="0">
                <a:solidFill>
                  <a:srgbClr val="D53A05"/>
                </a:solidFill>
              </a:rPr>
              <a:t>"20"</a:t>
            </a:r>
            <a:r>
              <a:rPr lang="en-US" sz="1122" dirty="0">
                <a:solidFill>
                  <a:schemeClr val="tx1"/>
                </a:solidFill>
              </a:rPr>
              <a:t> </a:t>
            </a:r>
            <a:r>
              <a:rPr lang="en-US" sz="1122" dirty="0">
                <a:solidFill>
                  <a:srgbClr val="654792"/>
                </a:solidFill>
              </a:rPr>
              <a:t>Padding</a:t>
            </a:r>
            <a:r>
              <a:rPr lang="en-US" sz="1122" dirty="0">
                <a:solidFill>
                  <a:schemeClr val="tx1"/>
                </a:solidFill>
              </a:rPr>
              <a:t>=</a:t>
            </a:r>
            <a:r>
              <a:rPr lang="en-US" sz="1122" dirty="0">
                <a:solidFill>
                  <a:srgbClr val="D53A05"/>
                </a:solidFill>
              </a:rPr>
              <a:t>"20"</a:t>
            </a:r>
          </a:p>
          <a:p>
            <a:pPr marL="0" indent="0">
              <a:buNone/>
            </a:pPr>
            <a:r>
              <a:rPr lang="de-DE" sz="1122" dirty="0">
                <a:solidFill>
                  <a:schemeClr val="tx1"/>
                </a:solidFill>
              </a:rPr>
              <a:t>                 </a:t>
            </a:r>
            <a:r>
              <a:rPr lang="de-DE" sz="1122" dirty="0" err="1">
                <a:solidFill>
                  <a:srgbClr val="654792"/>
                </a:solidFill>
              </a:rPr>
              <a:t>VerticalOptions</a:t>
            </a:r>
            <a:r>
              <a:rPr lang="de-DE" sz="1122" dirty="0">
                <a:solidFill>
                  <a:schemeClr val="tx1"/>
                </a:solidFill>
              </a:rPr>
              <a:t>=</a:t>
            </a:r>
            <a:r>
              <a:rPr lang="de-DE" sz="1122" dirty="0">
                <a:solidFill>
                  <a:srgbClr val="D53A05"/>
                </a:solidFill>
              </a:rPr>
              <a:t>"Center"</a:t>
            </a:r>
            <a:r>
              <a:rPr lang="de-DE" sz="1122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de-DE" sz="1122" dirty="0">
                <a:solidFill>
                  <a:schemeClr val="tx1"/>
                </a:solidFill>
              </a:rPr>
              <a:t>        &lt;</a:t>
            </a:r>
            <a:r>
              <a:rPr lang="de-DE" sz="1122" dirty="0">
                <a:solidFill>
                  <a:srgbClr val="53954A"/>
                </a:solidFill>
              </a:rPr>
              <a:t>Entry</a:t>
            </a:r>
            <a:r>
              <a:rPr lang="de-DE" sz="1122" dirty="0">
                <a:solidFill>
                  <a:schemeClr val="tx1"/>
                </a:solidFill>
              </a:rPr>
              <a:t> </a:t>
            </a:r>
            <a:r>
              <a:rPr lang="de-DE" sz="1122" dirty="0" err="1">
                <a:solidFill>
                  <a:srgbClr val="654792"/>
                </a:solidFill>
              </a:rPr>
              <a:t>Placeholder</a:t>
            </a:r>
            <a:r>
              <a:rPr lang="de-DE" sz="1122" dirty="0">
                <a:solidFill>
                  <a:schemeClr val="tx1"/>
                </a:solidFill>
              </a:rPr>
              <a:t>=</a:t>
            </a:r>
            <a:r>
              <a:rPr lang="de-DE" sz="1122" dirty="0">
                <a:solidFill>
                  <a:srgbClr val="D53A05"/>
                </a:solidFill>
              </a:rPr>
              <a:t>"Username"</a:t>
            </a:r>
          </a:p>
          <a:p>
            <a:pPr marL="0" indent="0">
              <a:buNone/>
            </a:pPr>
            <a:r>
              <a:rPr lang="da-DK" sz="1122" dirty="0">
                <a:solidFill>
                  <a:schemeClr val="tx1"/>
                </a:solidFill>
              </a:rPr>
              <a:t>               </a:t>
            </a:r>
            <a:r>
              <a:rPr lang="da-DK" sz="1122" dirty="0" err="1">
                <a:solidFill>
                  <a:srgbClr val="654792"/>
                </a:solidFill>
              </a:rPr>
              <a:t>Text</a:t>
            </a:r>
            <a:r>
              <a:rPr lang="da-DK" sz="1122" dirty="0">
                <a:solidFill>
                  <a:schemeClr val="tx1"/>
                </a:solidFill>
              </a:rPr>
              <a:t>=</a:t>
            </a:r>
            <a:r>
              <a:rPr lang="da-DK" sz="1122" dirty="0">
                <a:solidFill>
                  <a:srgbClr val="D53A05"/>
                </a:solidFill>
              </a:rPr>
              <a:t>"{Binding </a:t>
            </a:r>
            <a:r>
              <a:rPr lang="da-DK" sz="1122" dirty="0" err="1">
                <a:solidFill>
                  <a:srgbClr val="D53A05"/>
                </a:solidFill>
              </a:rPr>
              <a:t>Username</a:t>
            </a:r>
            <a:r>
              <a:rPr lang="da-DK" sz="1122" dirty="0">
                <a:solidFill>
                  <a:srgbClr val="D53A05"/>
                </a:solidFill>
              </a:rPr>
              <a:t>}"</a:t>
            </a:r>
            <a:r>
              <a:rPr lang="da-DK" sz="1122" dirty="0">
                <a:solidFill>
                  <a:schemeClr val="tx1"/>
                </a:solidFill>
              </a:rPr>
              <a:t>/&gt;</a:t>
            </a:r>
          </a:p>
          <a:p>
            <a:pPr marL="0" indent="0">
              <a:buNone/>
            </a:pPr>
            <a:r>
              <a:rPr lang="da-DK" sz="1122" dirty="0">
                <a:solidFill>
                  <a:schemeClr val="tx1"/>
                </a:solidFill>
              </a:rPr>
              <a:t>        &lt;</a:t>
            </a:r>
            <a:r>
              <a:rPr lang="da-DK" sz="1122" dirty="0" err="1">
                <a:solidFill>
                  <a:srgbClr val="53954A"/>
                </a:solidFill>
              </a:rPr>
              <a:t>Entry</a:t>
            </a:r>
            <a:r>
              <a:rPr lang="da-DK" sz="1122" dirty="0">
                <a:solidFill>
                  <a:srgbClr val="53954A"/>
                </a:solidFill>
              </a:rPr>
              <a:t> </a:t>
            </a:r>
            <a:r>
              <a:rPr lang="da-DK" sz="1122" dirty="0">
                <a:solidFill>
                  <a:srgbClr val="654792"/>
                </a:solidFill>
              </a:rPr>
              <a:t>Placeholder</a:t>
            </a:r>
            <a:r>
              <a:rPr lang="da-DK" sz="1122" dirty="0">
                <a:solidFill>
                  <a:schemeClr val="tx1"/>
                </a:solidFill>
              </a:rPr>
              <a:t>=</a:t>
            </a:r>
            <a:r>
              <a:rPr lang="da-DK" sz="1122" dirty="0">
                <a:solidFill>
                  <a:srgbClr val="D53A05"/>
                </a:solidFill>
              </a:rPr>
              <a:t>"Password"</a:t>
            </a:r>
          </a:p>
          <a:p>
            <a:pPr marL="0" indent="0">
              <a:buNone/>
            </a:pPr>
            <a:r>
              <a:rPr lang="nl-NL" sz="1122" dirty="0">
                <a:solidFill>
                  <a:schemeClr val="tx1"/>
                </a:solidFill>
              </a:rPr>
              <a:t>               </a:t>
            </a:r>
            <a:r>
              <a:rPr lang="nl-NL" sz="1122" dirty="0" err="1">
                <a:solidFill>
                  <a:srgbClr val="654792"/>
                </a:solidFill>
              </a:rPr>
              <a:t>Text</a:t>
            </a:r>
            <a:r>
              <a:rPr lang="nl-NL" sz="1122" dirty="0">
                <a:solidFill>
                  <a:schemeClr val="tx1"/>
                </a:solidFill>
              </a:rPr>
              <a:t>=</a:t>
            </a:r>
            <a:r>
              <a:rPr lang="nl-NL" sz="1122" dirty="0">
                <a:solidFill>
                  <a:srgbClr val="D53A05"/>
                </a:solidFill>
              </a:rPr>
              <a:t>"{Binding Password}"</a:t>
            </a:r>
          </a:p>
          <a:p>
            <a:pPr marL="0" indent="0">
              <a:buNone/>
            </a:pPr>
            <a:r>
              <a:rPr lang="nl-NL" sz="1122" dirty="0">
                <a:solidFill>
                  <a:schemeClr val="tx1"/>
                </a:solidFill>
              </a:rPr>
              <a:t>               </a:t>
            </a:r>
            <a:r>
              <a:rPr lang="nl-NL" sz="1122" dirty="0" err="1">
                <a:solidFill>
                  <a:srgbClr val="654792"/>
                </a:solidFill>
              </a:rPr>
              <a:t>IsPassword</a:t>
            </a:r>
            <a:r>
              <a:rPr lang="nl-NL" sz="1122" dirty="0">
                <a:solidFill>
                  <a:schemeClr val="tx1"/>
                </a:solidFill>
              </a:rPr>
              <a:t>=</a:t>
            </a:r>
            <a:r>
              <a:rPr lang="nl-NL" sz="1122" dirty="0">
                <a:solidFill>
                  <a:srgbClr val="D53A05"/>
                </a:solidFill>
              </a:rPr>
              <a:t>"</a:t>
            </a:r>
            <a:r>
              <a:rPr lang="nl-NL" sz="1122" dirty="0" err="1">
                <a:solidFill>
                  <a:srgbClr val="D53A05"/>
                </a:solidFill>
              </a:rPr>
              <a:t>true</a:t>
            </a:r>
            <a:r>
              <a:rPr lang="nl-NL" sz="1122" dirty="0">
                <a:solidFill>
                  <a:srgbClr val="D53A05"/>
                </a:solidFill>
              </a:rPr>
              <a:t>"</a:t>
            </a:r>
            <a:r>
              <a:rPr lang="nl-NL" sz="1122" dirty="0">
                <a:solidFill>
                  <a:schemeClr val="tx1"/>
                </a:solidFill>
              </a:rPr>
              <a:t>/&gt;</a:t>
            </a:r>
          </a:p>
          <a:p>
            <a:pPr marL="0" indent="0">
              <a:buNone/>
            </a:pPr>
            <a:r>
              <a:rPr lang="nl-NL" sz="1122" dirty="0">
                <a:solidFill>
                  <a:schemeClr val="tx1"/>
                </a:solidFill>
              </a:rPr>
              <a:t>        &lt;</a:t>
            </a:r>
            <a:r>
              <a:rPr lang="nl-NL" sz="1122" dirty="0">
                <a:solidFill>
                  <a:srgbClr val="53954A"/>
                </a:solidFill>
              </a:rPr>
              <a:t>Button</a:t>
            </a:r>
            <a:r>
              <a:rPr lang="nl-NL" sz="1122" dirty="0">
                <a:solidFill>
                  <a:schemeClr val="tx1"/>
                </a:solidFill>
              </a:rPr>
              <a:t> </a:t>
            </a:r>
            <a:r>
              <a:rPr lang="nl-NL" sz="1122" dirty="0" err="1">
                <a:solidFill>
                  <a:srgbClr val="654792"/>
                </a:solidFill>
              </a:rPr>
              <a:t>Text</a:t>
            </a:r>
            <a:r>
              <a:rPr lang="nl-NL" sz="1122" dirty="0">
                <a:solidFill>
                  <a:schemeClr val="tx1"/>
                </a:solidFill>
              </a:rPr>
              <a:t>=</a:t>
            </a:r>
            <a:r>
              <a:rPr lang="nl-NL" sz="1122" dirty="0">
                <a:solidFill>
                  <a:srgbClr val="D53A05"/>
                </a:solidFill>
              </a:rPr>
              <a:t>"Login" </a:t>
            </a:r>
            <a:r>
              <a:rPr lang="nl-NL" sz="1122" dirty="0" err="1">
                <a:solidFill>
                  <a:srgbClr val="654792"/>
                </a:solidFill>
              </a:rPr>
              <a:t>TextColor</a:t>
            </a:r>
            <a:r>
              <a:rPr lang="nl-NL" sz="1122" dirty="0">
                <a:solidFill>
                  <a:schemeClr val="tx1"/>
                </a:solidFill>
              </a:rPr>
              <a:t>=</a:t>
            </a:r>
            <a:r>
              <a:rPr lang="nl-NL" sz="1122" dirty="0">
                <a:solidFill>
                  <a:srgbClr val="D53A05"/>
                </a:solidFill>
              </a:rPr>
              <a:t>"White"</a:t>
            </a:r>
          </a:p>
          <a:p>
            <a:pPr marL="0" indent="0">
              <a:buNone/>
            </a:pPr>
            <a:r>
              <a:rPr lang="en-US" sz="1122" dirty="0">
                <a:solidFill>
                  <a:schemeClr val="tx1"/>
                </a:solidFill>
              </a:rPr>
              <a:t>                </a:t>
            </a:r>
            <a:r>
              <a:rPr lang="en-US" sz="1122" dirty="0" err="1">
                <a:solidFill>
                  <a:srgbClr val="654792"/>
                </a:solidFill>
              </a:rPr>
              <a:t>BackgroundColor</a:t>
            </a:r>
            <a:r>
              <a:rPr lang="en-US" sz="1122" dirty="0">
                <a:solidFill>
                  <a:schemeClr val="tx1"/>
                </a:solidFill>
              </a:rPr>
              <a:t>=</a:t>
            </a:r>
            <a:r>
              <a:rPr lang="en-US" sz="1122" dirty="0">
                <a:solidFill>
                  <a:srgbClr val="D53A05"/>
                </a:solidFill>
              </a:rPr>
              <a:t>"#77D065"</a:t>
            </a:r>
          </a:p>
          <a:p>
            <a:pPr marL="0" indent="0">
              <a:buNone/>
            </a:pPr>
            <a:r>
              <a:rPr lang="en-US" sz="1122" dirty="0">
                <a:solidFill>
                  <a:schemeClr val="tx1"/>
                </a:solidFill>
              </a:rPr>
              <a:t>                </a:t>
            </a:r>
            <a:r>
              <a:rPr lang="en-US" sz="1122" dirty="0">
                <a:solidFill>
                  <a:srgbClr val="654792"/>
                </a:solidFill>
              </a:rPr>
              <a:t>Command</a:t>
            </a:r>
            <a:r>
              <a:rPr lang="en-US" sz="1122" dirty="0">
                <a:solidFill>
                  <a:schemeClr val="tx1"/>
                </a:solidFill>
              </a:rPr>
              <a:t>=</a:t>
            </a:r>
            <a:r>
              <a:rPr lang="en-US" sz="1122" dirty="0">
                <a:solidFill>
                  <a:srgbClr val="D53A05"/>
                </a:solidFill>
              </a:rPr>
              <a:t>"{Binding </a:t>
            </a:r>
            <a:r>
              <a:rPr lang="en-US" sz="1122" dirty="0" err="1">
                <a:solidFill>
                  <a:srgbClr val="D53A05"/>
                </a:solidFill>
              </a:rPr>
              <a:t>LoginCommand</a:t>
            </a:r>
            <a:r>
              <a:rPr lang="en-US" sz="1122" dirty="0">
                <a:solidFill>
                  <a:srgbClr val="D53A05"/>
                </a:solidFill>
              </a:rPr>
              <a:t>}"</a:t>
            </a:r>
            <a:r>
              <a:rPr lang="en-US" sz="1122" dirty="0">
                <a:solidFill>
                  <a:schemeClr val="tx1"/>
                </a:solidFill>
              </a:rPr>
              <a:t>/&gt;</a:t>
            </a:r>
          </a:p>
          <a:p>
            <a:pPr marL="0" indent="0">
              <a:buNone/>
            </a:pPr>
            <a:r>
              <a:rPr lang="en-US" sz="1122" dirty="0">
                <a:solidFill>
                  <a:schemeClr val="tx1"/>
                </a:solidFill>
              </a:rPr>
              <a:t>    &lt;/</a:t>
            </a:r>
            <a:r>
              <a:rPr lang="en-US" sz="1122" dirty="0" err="1">
                <a:solidFill>
                  <a:srgbClr val="53954A"/>
                </a:solidFill>
              </a:rPr>
              <a:t>StackLayout</a:t>
            </a:r>
            <a:r>
              <a:rPr lang="en-US" sz="1122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122" dirty="0">
                <a:solidFill>
                  <a:schemeClr val="tx1"/>
                </a:solidFill>
              </a:rPr>
              <a:t>&lt;/</a:t>
            </a:r>
            <a:r>
              <a:rPr lang="en-US" sz="1122" dirty="0" err="1">
                <a:solidFill>
                  <a:srgbClr val="53954A"/>
                </a:solidFill>
              </a:rPr>
              <a:t>ContentPage</a:t>
            </a:r>
            <a:r>
              <a:rPr lang="en-US" sz="1122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122" dirty="0">
                <a:solidFill>
                  <a:schemeClr val="tx1"/>
                </a:solidFill>
              </a:rPr>
              <a:t>&lt;</a:t>
            </a:r>
            <a:r>
              <a:rPr lang="en-US" sz="1122" dirty="0" err="1">
                <a:solidFill>
                  <a:srgbClr val="53954A"/>
                </a:solidFill>
              </a:rPr>
              <a:t>ContentPage</a:t>
            </a:r>
            <a:r>
              <a:rPr lang="en-US" sz="1122" dirty="0">
                <a:solidFill>
                  <a:srgbClr val="53954A"/>
                </a:solidFill>
              </a:rPr>
              <a:t> </a:t>
            </a:r>
            <a:r>
              <a:rPr lang="en-US" sz="1122" dirty="0">
                <a:solidFill>
                  <a:srgbClr val="654792"/>
                </a:solidFill>
              </a:rPr>
              <a:t>Title</a:t>
            </a:r>
            <a:r>
              <a:rPr lang="en-US" sz="1122" dirty="0">
                <a:solidFill>
                  <a:schemeClr val="tx1"/>
                </a:solidFill>
              </a:rPr>
              <a:t>=</a:t>
            </a:r>
            <a:r>
              <a:rPr lang="en-US" sz="1122" dirty="0">
                <a:solidFill>
                  <a:srgbClr val="D53A05"/>
                </a:solidFill>
              </a:rPr>
              <a:t>"Settings" </a:t>
            </a:r>
            <a:r>
              <a:rPr lang="en-US" sz="1122" dirty="0">
                <a:solidFill>
                  <a:srgbClr val="654792"/>
                </a:solidFill>
              </a:rPr>
              <a:t>Icon</a:t>
            </a:r>
            <a:r>
              <a:rPr lang="en-US" sz="1122" dirty="0">
                <a:solidFill>
                  <a:schemeClr val="tx1"/>
                </a:solidFill>
              </a:rPr>
              <a:t>=</a:t>
            </a:r>
            <a:r>
              <a:rPr lang="en-US" sz="1122" dirty="0">
                <a:solidFill>
                  <a:srgbClr val="D53A05"/>
                </a:solidFill>
              </a:rPr>
              <a:t>"</a:t>
            </a:r>
            <a:r>
              <a:rPr lang="en-US" sz="1122" dirty="0" err="1">
                <a:solidFill>
                  <a:srgbClr val="D53A05"/>
                </a:solidFill>
              </a:rPr>
              <a:t>Settings.png</a:t>
            </a:r>
            <a:r>
              <a:rPr lang="en-US" sz="1122" dirty="0">
                <a:solidFill>
                  <a:srgbClr val="D53A05"/>
                </a:solidFill>
              </a:rPr>
              <a:t>"</a:t>
            </a:r>
            <a:r>
              <a:rPr lang="en-US" sz="1122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fi-FI" sz="1122" dirty="0">
                <a:solidFill>
                  <a:srgbClr val="848684"/>
                </a:solidFill>
              </a:rPr>
              <a:t>    &lt;!-- </a:t>
            </a:r>
            <a:r>
              <a:rPr lang="fi-FI" sz="1122" dirty="0" err="1">
                <a:solidFill>
                  <a:srgbClr val="848684"/>
                </a:solidFill>
              </a:rPr>
              <a:t>Settings</a:t>
            </a:r>
            <a:r>
              <a:rPr lang="fi-FI" sz="1122" dirty="0">
                <a:solidFill>
                  <a:srgbClr val="848684"/>
                </a:solidFill>
              </a:rPr>
              <a:t> --&gt;</a:t>
            </a:r>
          </a:p>
          <a:p>
            <a:pPr marL="0" indent="0">
              <a:buNone/>
            </a:pPr>
            <a:r>
              <a:rPr lang="fi-FI" sz="1122" dirty="0">
                <a:solidFill>
                  <a:schemeClr val="tx1"/>
                </a:solidFill>
              </a:rPr>
              <a:t>&lt;/</a:t>
            </a:r>
            <a:r>
              <a:rPr lang="fi-FI" sz="1122" dirty="0" err="1">
                <a:solidFill>
                  <a:srgbClr val="53954A"/>
                </a:solidFill>
              </a:rPr>
              <a:t>ContentPage</a:t>
            </a:r>
            <a:r>
              <a:rPr lang="fi-FI" sz="1122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fi-FI" sz="1122" dirty="0">
                <a:solidFill>
                  <a:schemeClr val="tx1"/>
                </a:solidFill>
              </a:rPr>
              <a:t>&lt;/</a:t>
            </a:r>
            <a:r>
              <a:rPr lang="fi-FI" sz="1122" dirty="0" err="1">
                <a:solidFill>
                  <a:srgbClr val="53954A"/>
                </a:solidFill>
              </a:rPr>
              <a:t>TabbedPage</a:t>
            </a:r>
            <a:r>
              <a:rPr lang="fi-FI" sz="1122" dirty="0" err="1">
                <a:solidFill>
                  <a:schemeClr val="tx1"/>
                </a:solidFill>
              </a:rPr>
              <a:t>.Children</a:t>
            </a:r>
            <a:r>
              <a:rPr lang="fi-FI" sz="1122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fi-FI" sz="1122" dirty="0">
                <a:solidFill>
                  <a:schemeClr val="tx1"/>
                </a:solidFill>
              </a:rPr>
              <a:t>&lt;/</a:t>
            </a:r>
            <a:r>
              <a:rPr lang="fi-FI" sz="1122" dirty="0" err="1">
                <a:solidFill>
                  <a:srgbClr val="53954A"/>
                </a:solidFill>
              </a:rPr>
              <a:t>TabbedPage</a:t>
            </a:r>
            <a:r>
              <a:rPr lang="fi-FI" sz="1122" dirty="0">
                <a:solidFill>
                  <a:schemeClr val="tx1"/>
                </a:solidFill>
              </a:rPr>
              <a:t>&gt;</a:t>
            </a:r>
            <a:endParaRPr lang="en-US" sz="1122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122" dirty="0">
              <a:solidFill>
                <a:schemeClr val="tx1"/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>
            <a:off x="7204372" y="139600"/>
            <a:ext cx="309913" cy="6715322"/>
          </a:xfrm>
          <a:prstGeom prst="leftBrace">
            <a:avLst>
              <a:gd name="adj1" fmla="val 56668"/>
              <a:gd name="adj2" fmla="val 50000"/>
            </a:avLst>
          </a:prstGeom>
          <a:ln w="38100" cap="rnd">
            <a:solidFill>
              <a:srgbClr val="505050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 w="38100" cmpd="sng">
                <a:solidFill>
                  <a:srgbClr val="000000"/>
                </a:solidFill>
                <a:prstDash val="dash"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6" name="Picture 2" descr="https://www.xamstatic.com/dist/images/pages/forms/example-app-tjdLiOYO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6927" y="1620697"/>
            <a:ext cx="7136947" cy="456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DD0395-8704-064B-9635-970BCFF32A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34"/>
          <a:stretch/>
        </p:blipFill>
        <p:spPr>
          <a:xfrm>
            <a:off x="7608637" y="139601"/>
            <a:ext cx="4678613" cy="671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0961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13902C-AFBB-DB40-A039-C425F90682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738664"/>
          </a:xfrm>
        </p:spPr>
        <p:txBody>
          <a:bodyPr/>
          <a:lstStyle/>
          <a:p>
            <a:r>
              <a:rPr lang="en-US" dirty="0"/>
              <a:t>Xamarin.Forms</a:t>
            </a:r>
          </a:p>
        </p:txBody>
      </p:sp>
    </p:spTree>
    <p:extLst>
      <p:ext uri="{BB962C8B-B14F-4D97-AF65-F5344CB8AC3E}">
        <p14:creationId xmlns:p14="http://schemas.microsoft.com/office/powerpoint/2010/main" val="159180284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FD78-B5E6-FE4A-8332-386F1951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</a:t>
            </a:r>
          </a:p>
        </p:txBody>
      </p:sp>
    </p:spTree>
    <p:extLst>
      <p:ext uri="{BB962C8B-B14F-4D97-AF65-F5344CB8AC3E}">
        <p14:creationId xmlns:p14="http://schemas.microsoft.com/office/powerpoint/2010/main" val="98261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A6D6-13B1-434C-B9AA-70628C00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5E1F499-FD44-F14A-852E-5A905DF915C9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163121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Native Mobile Development in .NET</a:t>
            </a:r>
            <a:endParaRPr lang="en-US" b="1" dirty="0">
              <a:solidFill>
                <a:schemeClr val="tx1"/>
              </a:solidFill>
            </a:endParaRP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Wraps 100% of iOS and Android APIs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Powered by the Mono Runtime</a:t>
            </a:r>
          </a:p>
        </p:txBody>
      </p:sp>
    </p:spTree>
    <p:extLst>
      <p:ext uri="{BB962C8B-B14F-4D97-AF65-F5344CB8AC3E}">
        <p14:creationId xmlns:p14="http://schemas.microsoft.com/office/powerpoint/2010/main" val="138330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A6D6-13B1-434C-B9AA-70628C00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Xamarin.Forms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5E1F499-FD44-F14A-852E-5A905DF915C9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888787" cy="163121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Shared UI Code</a:t>
            </a:r>
            <a:endParaRPr lang="en-US" b="1" dirty="0">
              <a:solidFill>
                <a:schemeClr val="tx1"/>
              </a:solidFill>
            </a:endParaRP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Runs on top of Xamarin</a:t>
            </a:r>
          </a:p>
        </p:txBody>
      </p:sp>
    </p:spTree>
    <p:extLst>
      <p:ext uri="{BB962C8B-B14F-4D97-AF65-F5344CB8AC3E}">
        <p14:creationId xmlns:p14="http://schemas.microsoft.com/office/powerpoint/2010/main" val="174101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421" y="2782842"/>
            <a:ext cx="9326033" cy="1340892"/>
          </a:xfrm>
        </p:spPr>
        <p:txBody>
          <a:bodyPr/>
          <a:lstStyle/>
          <a:p>
            <a:r>
              <a:rPr lang="en-US" sz="8159" dirty="0">
                <a:solidFill>
                  <a:schemeClr val="tx1"/>
                </a:solidFill>
              </a:rPr>
              <a:t>Microsoft Learn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8F9D6D-B6B3-534D-8E59-DBF0BC6EEB01}"/>
              </a:ext>
            </a:extLst>
          </p:cNvPr>
          <p:cNvGrpSpPr/>
          <p:nvPr/>
        </p:nvGrpSpPr>
        <p:grpSpPr>
          <a:xfrm>
            <a:off x="8264084" y="651177"/>
            <a:ext cx="8343019" cy="5179729"/>
            <a:chOff x="5507726" y="665478"/>
            <a:chExt cx="8180173" cy="507862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D15D6A0-30B0-469A-AFCD-95ED9505AD8A}"/>
                </a:ext>
              </a:extLst>
            </p:cNvPr>
            <p:cNvSpPr/>
            <p:nvPr/>
          </p:nvSpPr>
          <p:spPr bwMode="auto">
            <a:xfrm>
              <a:off x="5507726" y="665478"/>
              <a:ext cx="8180173" cy="5078627"/>
            </a:xfrm>
            <a:prstGeom prst="rect">
              <a:avLst/>
            </a:prstGeom>
            <a:solidFill>
              <a:srgbClr val="2F2F2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CA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05D95A-BED8-A648-AAE5-EC770450A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8851" y="839755"/>
              <a:ext cx="6313933" cy="437232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F50B3D-D791-C348-92A9-253E062B1D96}"/>
              </a:ext>
            </a:extLst>
          </p:cNvPr>
          <p:cNvGrpSpPr/>
          <p:nvPr/>
        </p:nvGrpSpPr>
        <p:grpSpPr>
          <a:xfrm>
            <a:off x="6879166" y="386520"/>
            <a:ext cx="11112854" cy="5922696"/>
            <a:chOff x="6879166" y="386520"/>
            <a:chExt cx="11112854" cy="5922696"/>
          </a:xfrm>
        </p:grpSpPr>
        <p:pic>
          <p:nvPicPr>
            <p:cNvPr id="9" name="image38-small-112.png" descr="image38-small-112.png">
              <a:extLst>
                <a:ext uri="{FF2B5EF4-FFF2-40B4-BE49-F238E27FC236}">
                  <a16:creationId xmlns:a16="http://schemas.microsoft.com/office/drawing/2014/main" id="{9D5A839A-A06E-C148-9408-DC70CC14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9166" y="386520"/>
              <a:ext cx="11112854" cy="592269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4008C2-1CBB-C04D-8149-B6EDC831E9BE}"/>
                </a:ext>
              </a:extLst>
            </p:cNvPr>
            <p:cNvSpPr/>
            <p:nvPr/>
          </p:nvSpPr>
          <p:spPr bwMode="auto">
            <a:xfrm>
              <a:off x="10331532" y="5427023"/>
              <a:ext cx="296884" cy="249382"/>
            </a:xfrm>
            <a:prstGeom prst="rect">
              <a:avLst/>
            </a:prstGeom>
            <a:solidFill>
              <a:srgbClr val="0507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77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843C289-EB0A-1049-B484-7898BB0F4026}"/>
              </a:ext>
            </a:extLst>
          </p:cNvPr>
          <p:cNvGrpSpPr/>
          <p:nvPr/>
        </p:nvGrpSpPr>
        <p:grpSpPr>
          <a:xfrm>
            <a:off x="0" y="6422103"/>
            <a:ext cx="12415061" cy="578367"/>
            <a:chOff x="0" y="6422103"/>
            <a:chExt cx="12415061" cy="57836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CA0A6C4-C408-9A4D-BA90-FCA890A2719F}"/>
                </a:ext>
              </a:extLst>
            </p:cNvPr>
            <p:cNvGrpSpPr/>
            <p:nvPr userDrawn="1"/>
          </p:nvGrpSpPr>
          <p:grpSpPr>
            <a:xfrm>
              <a:off x="0" y="6422103"/>
              <a:ext cx="12415061" cy="578367"/>
              <a:chOff x="0" y="6422103"/>
              <a:chExt cx="12415061" cy="57836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63B2F0-A99F-5E43-854B-148E9600FD2C}"/>
                  </a:ext>
                </a:extLst>
              </p:cNvPr>
              <p:cNvSpPr txBox="1"/>
              <p:nvPr/>
            </p:nvSpPr>
            <p:spPr>
              <a:xfrm>
                <a:off x="0" y="6428048"/>
                <a:ext cx="2713383" cy="572422"/>
              </a:xfrm>
              <a:prstGeom prst="rect">
                <a:avLst/>
              </a:prstGeom>
              <a:noFill/>
            </p:spPr>
            <p:txBody>
              <a:bodyPr wrap="square" lIns="182855" tIns="146283" rIns="182855" bIns="146283" rtlCol="0">
                <a:spAutoFit/>
              </a:bodyPr>
              <a:lstStyle/>
              <a:p>
                <a:pPr marL="0" marR="0" lvl="0" indent="0" algn="l" defTabSz="93239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@</a:t>
                </a:r>
                <a:r>
                  <a:rPr kumimoji="0" lang="en-US" b="0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TheCodeTraveler</a:t>
                </a: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79E41E-9279-5249-8AA5-BAC53F4CABC1}"/>
                  </a:ext>
                </a:extLst>
              </p:cNvPr>
              <p:cNvSpPr txBox="1"/>
              <p:nvPr/>
            </p:nvSpPr>
            <p:spPr>
              <a:xfrm>
                <a:off x="6265215" y="6422103"/>
                <a:ext cx="6149846" cy="572422"/>
              </a:xfrm>
              <a:prstGeom prst="rect">
                <a:avLst/>
              </a:prstGeom>
              <a:noFill/>
            </p:spPr>
            <p:txBody>
              <a:bodyPr wrap="square" lIns="182855" tIns="146283" rIns="182855" bIns="146283" rtlCol="0">
                <a:spAutoFit/>
              </a:bodyPr>
              <a:lstStyle/>
              <a:p>
                <a:pPr marL="0" marR="0" lvl="0" indent="0" algn="r" defTabSz="93239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https://</a:t>
                </a:r>
                <a:r>
                  <a:rPr kumimoji="0" lang="en-US" b="0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www.codetraveler.io</a:t>
                </a: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/DWX-Xamarin/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06EDF56-980F-D042-A041-28D47FFFCA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541" y="6523451"/>
              <a:ext cx="404737" cy="369725"/>
            </a:xfrm>
            <a:prstGeom prst="rect">
              <a:avLst/>
            </a:prstGeom>
          </p:spPr>
        </p:pic>
      </p:grpSp>
      <p:sp>
        <p:nvSpPr>
          <p:cNvPr id="517" name="Shape"/>
          <p:cNvSpPr/>
          <p:nvPr/>
        </p:nvSpPr>
        <p:spPr>
          <a:xfrm>
            <a:off x="6867982" y="3631"/>
            <a:ext cx="5572195" cy="6997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4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8542" y="0"/>
                </a:lnTo>
                <a:close/>
              </a:path>
            </a:pathLst>
          </a:custGeom>
          <a:solidFill>
            <a:srgbClr val="060D13">
              <a:alpha val="4005"/>
            </a:srgbClr>
          </a:solidFill>
          <a:ln w="12700">
            <a:miter lim="400000"/>
          </a:ln>
        </p:spPr>
        <p:txBody>
          <a:bodyPr lIns="124346" tIns="124346" rIns="124346" bIns="124346" anchor="ctr"/>
          <a:lstStyle/>
          <a:p>
            <a:pPr defTabSz="2486924">
              <a:defRPr sz="3600">
                <a:solidFill>
                  <a:srgbClr val="000000"/>
                </a:solidFill>
              </a:defRPr>
            </a:pPr>
            <a:endParaRPr sz="3672"/>
          </a:p>
        </p:txBody>
      </p:sp>
      <p:sp>
        <p:nvSpPr>
          <p:cNvPr id="518" name="Title 16"/>
          <p:cNvSpPr txBox="1">
            <a:spLocks noGrp="1"/>
          </p:cNvSpPr>
          <p:nvPr>
            <p:ph type="title"/>
          </p:nvPr>
        </p:nvSpPr>
        <p:spPr>
          <a:xfrm>
            <a:off x="662730" y="1233444"/>
            <a:ext cx="4658588" cy="88779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spc="0">
                <a:solidFill>
                  <a:srgbClr val="FEFCFF"/>
                </a:solidFill>
              </a:defRPr>
            </a:lvl1pPr>
          </a:lstStyle>
          <a:p>
            <a:r>
              <a:rPr sz="4896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Learn</a:t>
            </a:r>
          </a:p>
        </p:txBody>
      </p:sp>
      <p:sp>
        <p:nvSpPr>
          <p:cNvPr id="519" name="Interactive, step-by-step tutorials…"/>
          <p:cNvSpPr txBox="1"/>
          <p:nvPr/>
        </p:nvSpPr>
        <p:spPr>
          <a:xfrm>
            <a:off x="1135129" y="2286384"/>
            <a:ext cx="6429132" cy="1004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388582" indent="-388582" defTabSz="951304">
              <a:buSzPct val="80000"/>
              <a:buFont typeface="Arial" panose="020B0604020202020204" pitchFamily="34" charset="0"/>
              <a:buChar char="•"/>
              <a:defRPr sz="2000">
                <a:solidFill>
                  <a:srgbClr val="FEFCFF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sz="3264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Interactive, step-by-step </a:t>
            </a:r>
            <a:r>
              <a:rPr lang="en-CA" sz="3264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exercises</a:t>
            </a:r>
            <a:endParaRPr sz="3264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88582" indent="-388582" defTabSz="951304">
              <a:buSzPct val="80000"/>
              <a:buFont typeface="Arial" panose="020B0604020202020204" pitchFamily="34" charset="0"/>
              <a:buChar char="•"/>
              <a:defRPr sz="2000">
                <a:solidFill>
                  <a:srgbClr val="FEFCFF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64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Quizzes + A</a:t>
            </a:r>
            <a:r>
              <a:rPr sz="3264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chievements</a:t>
            </a:r>
          </a:p>
        </p:txBody>
      </p:sp>
      <p:pic>
        <p:nvPicPr>
          <p:cNvPr id="521" name="1.png" descr="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7631">
            <a:off x="8827553" y="1032050"/>
            <a:ext cx="1698046" cy="1586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3.png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08895">
            <a:off x="9774656" y="-1536960"/>
            <a:ext cx="2765003" cy="2583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4.png" descr="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7752">
            <a:off x="-577417" y="-730594"/>
            <a:ext cx="2224137" cy="2078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5.png" descr="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69899">
            <a:off x="11133876" y="1627706"/>
            <a:ext cx="2419588" cy="2260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6.png" descr="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38787">
            <a:off x="6578602" y="-522047"/>
            <a:ext cx="2224137" cy="2078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8.png" descr="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52892">
            <a:off x="9241167" y="3217414"/>
            <a:ext cx="2049805" cy="1915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10.png" descr="1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970103">
            <a:off x="6678285" y="4806408"/>
            <a:ext cx="2309733" cy="21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2.png" descr="2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316578">
            <a:off x="10837189" y="5296753"/>
            <a:ext cx="2005611" cy="1873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DD51EDB-12E6-1A43-B0E6-3C183C0912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2208" y="3825151"/>
            <a:ext cx="4682434" cy="22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4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The History of</a:t>
            </a:r>
            <a:br>
              <a:rPr lang="en-US" dirty="0"/>
            </a:br>
            <a:r>
              <a:rPr lang="en-US" dirty="0"/>
              <a:t>Architecting Mobile Apps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3695435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13902C-AFBB-DB40-A039-C425F90682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738664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microsoft.com</a:t>
            </a:r>
            <a:r>
              <a:rPr lang="en-US" dirty="0"/>
              <a:t>/learn</a:t>
            </a:r>
          </a:p>
        </p:txBody>
      </p:sp>
    </p:spTree>
    <p:extLst>
      <p:ext uri="{BB962C8B-B14F-4D97-AF65-F5344CB8AC3E}">
        <p14:creationId xmlns:p14="http://schemas.microsoft.com/office/powerpoint/2010/main" val="368930410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F8116-30A2-E64B-A65A-28F7DDF6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1505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7328772" y="2488321"/>
            <a:ext cx="2159810" cy="259551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marL="0" marR="0" lvl="0" indent="0" algn="ctr" defTabSz="9323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BBF1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7325834" y="2488321"/>
            <a:ext cx="2159810" cy="82275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marL="0" marR="0" lvl="0" indent="0" algn="ctr" defTabSz="9323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142978" y="2488321"/>
            <a:ext cx="2159810" cy="259551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marL="0" marR="0" lvl="0" indent="0" algn="ctr" defTabSz="9323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5149242" y="2488321"/>
            <a:ext cx="2150608" cy="82275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marL="0" marR="0" lvl="0" indent="0" algn="ctr" defTabSz="9323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950834" y="2488321"/>
            <a:ext cx="2159810" cy="259551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marL="0" marR="0" lvl="0" indent="0" algn="ctr" defTabSz="9323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2961741" y="2488321"/>
            <a:ext cx="2155165" cy="82275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marL="0" marR="0" lvl="0" indent="0" algn="ctr" defTabSz="9323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Silo approach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1741" y="2562243"/>
            <a:ext cx="2145964" cy="603328"/>
          </a:xfrm>
          <a:prstGeom prst="rect">
            <a:avLst/>
          </a:prstGeom>
          <a:noFill/>
        </p:spPr>
        <p:txBody>
          <a:bodyPr wrap="square" lIns="182855" tIns="146283" rIns="182855" bIns="146283" rtlCol="0">
            <a:spAutoFit/>
          </a:bodyPr>
          <a:lstStyle/>
          <a:p>
            <a:pPr marL="0" marR="0" lvl="0" indent="0" algn="ctr" defTabSz="932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iOS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36741" y="2574941"/>
            <a:ext cx="2145964" cy="603328"/>
          </a:xfrm>
          <a:prstGeom prst="rect">
            <a:avLst/>
          </a:prstGeom>
          <a:noFill/>
        </p:spPr>
        <p:txBody>
          <a:bodyPr wrap="square" lIns="182855" tIns="146283" rIns="182855" bIns="146283" rtlCol="0">
            <a:spAutoFit/>
          </a:bodyPr>
          <a:lstStyle/>
          <a:p>
            <a:pPr marL="0" marR="0" lvl="0" indent="0" algn="ctr" defTabSz="932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Windows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49240" y="2574941"/>
            <a:ext cx="2145964" cy="603328"/>
          </a:xfrm>
          <a:prstGeom prst="rect">
            <a:avLst/>
          </a:prstGeom>
          <a:noFill/>
        </p:spPr>
        <p:txBody>
          <a:bodyPr wrap="square" lIns="182855" tIns="146283" rIns="182855" bIns="146283" rtlCol="0">
            <a:spAutoFit/>
          </a:bodyPr>
          <a:lstStyle/>
          <a:p>
            <a:pPr marL="0" marR="0" lvl="0" indent="0" algn="ctr" defTabSz="932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Android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4680" y="3897849"/>
            <a:ext cx="2145964" cy="797740"/>
          </a:xfrm>
          <a:prstGeom prst="rect">
            <a:avLst/>
          </a:prstGeom>
          <a:noFill/>
        </p:spPr>
        <p:txBody>
          <a:bodyPr wrap="square" lIns="182855" tIns="146283" rIns="182855" bIns="146283" rtlCol="0">
            <a:spAutoFit/>
          </a:bodyPr>
          <a:lstStyle/>
          <a:p>
            <a:pPr marL="0" marR="0" lvl="0" indent="0" algn="ctr" defTabSz="932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Objective-C/Swift</a:t>
            </a:r>
          </a:p>
          <a:p>
            <a:pPr marL="0" marR="0" lvl="0" indent="0" algn="ctr" defTabSz="932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Xcode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39680" y="3897849"/>
            <a:ext cx="2145964" cy="797740"/>
          </a:xfrm>
          <a:prstGeom prst="rect">
            <a:avLst/>
          </a:prstGeom>
          <a:noFill/>
        </p:spPr>
        <p:txBody>
          <a:bodyPr wrap="square" lIns="182855" tIns="146283" rIns="182855" bIns="146283" rtlCol="0">
            <a:spAutoFit/>
          </a:bodyPr>
          <a:lstStyle/>
          <a:p>
            <a:pPr marL="0" marR="0" lvl="0" indent="0" algn="ctr" defTabSz="932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C#</a:t>
            </a:r>
          </a:p>
          <a:p>
            <a:pPr marL="0" marR="0" lvl="0" indent="0" algn="ctr" defTabSz="932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Visual Studio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52179" y="3897850"/>
            <a:ext cx="2145964" cy="797740"/>
          </a:xfrm>
          <a:prstGeom prst="rect">
            <a:avLst/>
          </a:prstGeom>
          <a:noFill/>
        </p:spPr>
        <p:txBody>
          <a:bodyPr wrap="square" lIns="182855" tIns="146283" rIns="182855" bIns="146283" rtlCol="0">
            <a:spAutoFit/>
          </a:bodyPr>
          <a:lstStyle/>
          <a:p>
            <a:pPr marL="0" marR="0" lvl="0" indent="0" algn="ctr" defTabSz="932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Java/</a:t>
            </a:r>
            <a:r>
              <a:rPr kumimoji="0" lang="en-US" sz="1632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Kotlin</a:t>
            </a:r>
            <a:endParaRPr kumimoji="0" lang="en-US" sz="1632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  <a:p>
            <a:pPr marL="0" marR="0" lvl="0" indent="0" algn="ctr" defTabSz="932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Android Studio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7859" y="5655621"/>
            <a:ext cx="11580757" cy="640774"/>
          </a:xfrm>
          <a:prstGeom prst="rect">
            <a:avLst/>
          </a:prstGeom>
          <a:noFill/>
        </p:spPr>
        <p:txBody>
          <a:bodyPr wrap="square" lIns="182855" tIns="146283" rIns="182855" bIns="146283" rtlCol="0">
            <a:spAutoFit/>
          </a:bodyPr>
          <a:lstStyle/>
          <a:p>
            <a:pPr marL="0" marR="0" lvl="0" indent="0" algn="ctr" defTabSz="932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44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No shared code • Many languages and development environments • Multiple teams</a:t>
            </a:r>
          </a:p>
        </p:txBody>
      </p:sp>
      <p:sp>
        <p:nvSpPr>
          <p:cNvPr id="29" name="Left Brace 28"/>
          <p:cNvSpPr/>
          <p:nvPr/>
        </p:nvSpPr>
        <p:spPr>
          <a:xfrm rot="5400000">
            <a:off x="6048739" y="589057"/>
            <a:ext cx="300359" cy="9832769"/>
          </a:xfrm>
          <a:prstGeom prst="leftBrace">
            <a:avLst>
              <a:gd name="adj1" fmla="val 56668"/>
              <a:gd name="adj2" fmla="val 50000"/>
            </a:avLst>
          </a:prstGeom>
          <a:ln w="38100" cap="rnd">
            <a:solidFill>
              <a:srgbClr val="505050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663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 w="38100" cmpd="sng">
                <a:solidFill>
                  <a:srgbClr val="000000"/>
                </a:solidFill>
                <a:prstDash val="dash"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639720" y="1497214"/>
            <a:ext cx="802995" cy="80299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marL="0" marR="0" lvl="0" indent="0" algn="ctr" defTabSz="9323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831864" y="1494207"/>
            <a:ext cx="802995" cy="802995"/>
            <a:chOff x="11434337" y="2930084"/>
            <a:chExt cx="1574643" cy="1574643"/>
          </a:xfrm>
        </p:grpSpPr>
        <p:sp>
          <p:nvSpPr>
            <p:cNvPr id="50" name="Oval 49"/>
            <p:cNvSpPr/>
            <p:nvPr/>
          </p:nvSpPr>
          <p:spPr bwMode="auto">
            <a:xfrm>
              <a:off x="11434337" y="2930084"/>
              <a:ext cx="1574643" cy="1574643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marL="0" marR="0" lvl="0" indent="0" algn="ctr" defTabSz="9323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84585" y="3297434"/>
              <a:ext cx="674145" cy="810875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17659" y="1506904"/>
            <a:ext cx="802995" cy="802995"/>
            <a:chOff x="15720599" y="2954983"/>
            <a:chExt cx="1574643" cy="1574643"/>
          </a:xfrm>
        </p:grpSpPr>
        <p:sp>
          <p:nvSpPr>
            <p:cNvPr id="53" name="Oval 52"/>
            <p:cNvSpPr/>
            <p:nvPr/>
          </p:nvSpPr>
          <p:spPr bwMode="auto">
            <a:xfrm>
              <a:off x="15720599" y="2954983"/>
              <a:ext cx="1574643" cy="1574643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marL="0" marR="0" lvl="0" indent="0" algn="ctr" defTabSz="9323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57680" y="3419025"/>
              <a:ext cx="657956" cy="657763"/>
            </a:xfrm>
            <a:prstGeom prst="rect">
              <a:avLst/>
            </a:prstGeom>
          </p:spPr>
        </p:pic>
      </p:grpSp>
      <p:pic>
        <p:nvPicPr>
          <p:cNvPr id="27" name="Picture 2" descr="http://www.freeiconspng.com/uploads/ios-7-logo-png-14.png"/>
          <p:cNvPicPr>
            <a:picLocks noChangeAspect="1" noChangeArrowheads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9668" y="1741622"/>
            <a:ext cx="508138" cy="31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37252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 bwMode="auto">
          <a:xfrm>
            <a:off x="2950833" y="3344873"/>
            <a:ext cx="6537749" cy="173896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marL="0" marR="0" lvl="0" indent="0" algn="ctr" defTabSz="9323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7325834" y="2488321"/>
            <a:ext cx="2159810" cy="822751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marL="0" marR="0" lvl="0" indent="0" algn="ctr" defTabSz="9323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5149242" y="2488321"/>
            <a:ext cx="2150608" cy="82275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marL="0" marR="0" lvl="0" indent="0" algn="ctr" defTabSz="9323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2961741" y="2488321"/>
            <a:ext cx="2155165" cy="82275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marL="0" marR="0" lvl="0" indent="0" algn="ctr" defTabSz="9323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61741" y="2562243"/>
            <a:ext cx="2145964" cy="603328"/>
          </a:xfrm>
          <a:prstGeom prst="rect">
            <a:avLst/>
          </a:prstGeom>
          <a:noFill/>
        </p:spPr>
        <p:txBody>
          <a:bodyPr wrap="square" lIns="182855" tIns="146283" rIns="182855" bIns="146283" rtlCol="0">
            <a:spAutoFit/>
          </a:bodyPr>
          <a:lstStyle/>
          <a:p>
            <a:pPr marL="0" marR="0" lvl="0" indent="0" algn="ctr" defTabSz="932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iOS C# UI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336741" y="2574941"/>
            <a:ext cx="2145964" cy="603328"/>
          </a:xfrm>
          <a:prstGeom prst="rect">
            <a:avLst/>
          </a:prstGeom>
          <a:noFill/>
        </p:spPr>
        <p:txBody>
          <a:bodyPr wrap="square" lIns="182855" tIns="146283" rIns="182855" bIns="146283" rtlCol="0">
            <a:spAutoFit/>
          </a:bodyPr>
          <a:lstStyle/>
          <a:p>
            <a:pPr marL="0" marR="0" lvl="0" indent="0" algn="ctr" defTabSz="932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Windows C# UI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149240" y="2574941"/>
            <a:ext cx="2145964" cy="603328"/>
          </a:xfrm>
          <a:prstGeom prst="rect">
            <a:avLst/>
          </a:prstGeom>
          <a:noFill/>
        </p:spPr>
        <p:txBody>
          <a:bodyPr wrap="square" lIns="182855" tIns="146283" rIns="182855" bIns="146283" rtlCol="0">
            <a:spAutoFit/>
          </a:bodyPr>
          <a:lstStyle/>
          <a:p>
            <a:pPr marL="0" marR="0" lvl="0" indent="0" algn="ctr" defTabSz="932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Android C# UI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37821" y="3698990"/>
            <a:ext cx="6576745" cy="923287"/>
          </a:xfrm>
          <a:prstGeom prst="rect">
            <a:avLst/>
          </a:prstGeom>
          <a:noFill/>
        </p:spPr>
        <p:txBody>
          <a:bodyPr wrap="square" lIns="182855" tIns="146283" rIns="182855" bIns="146283" rtlCol="0">
            <a:spAutoFit/>
          </a:bodyPr>
          <a:lstStyle/>
          <a:p>
            <a:pPr marL="0" marR="0" lvl="0" indent="0" algn="ctr" defTabSz="932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8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Shared C# Logic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3639720" y="1497214"/>
            <a:ext cx="802995" cy="80299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marL="0" marR="0" lvl="0" indent="0" algn="ctr" defTabSz="9323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831864" y="1494207"/>
            <a:ext cx="802995" cy="802995"/>
            <a:chOff x="11434337" y="2930084"/>
            <a:chExt cx="1574643" cy="1574643"/>
          </a:xfrm>
        </p:grpSpPr>
        <p:sp>
          <p:nvSpPr>
            <p:cNvPr id="57" name="Oval 56"/>
            <p:cNvSpPr/>
            <p:nvPr/>
          </p:nvSpPr>
          <p:spPr bwMode="auto">
            <a:xfrm>
              <a:off x="11434337" y="2930084"/>
              <a:ext cx="1574643" cy="1574643"/>
            </a:xfrm>
            <a:prstGeom prst="ellipse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marL="0" marR="0" lvl="0" indent="0" algn="ctr" defTabSz="9323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84585" y="3297434"/>
              <a:ext cx="674145" cy="81087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8017659" y="1506904"/>
            <a:ext cx="802995" cy="802995"/>
            <a:chOff x="15720599" y="2954983"/>
            <a:chExt cx="1574643" cy="1574643"/>
          </a:xfrm>
        </p:grpSpPr>
        <p:sp>
          <p:nvSpPr>
            <p:cNvPr id="60" name="Oval 59"/>
            <p:cNvSpPr/>
            <p:nvPr/>
          </p:nvSpPr>
          <p:spPr bwMode="auto">
            <a:xfrm>
              <a:off x="15720599" y="2954983"/>
              <a:ext cx="1574643" cy="1574643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marL="0" marR="0" lvl="0" indent="0" algn="ctr" defTabSz="9323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57680" y="3419025"/>
              <a:ext cx="657956" cy="65776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Xamarin’s</a:t>
            </a:r>
            <a:r>
              <a:rPr lang="en-US" dirty="0"/>
              <a:t> unique approach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7859" y="5491407"/>
            <a:ext cx="11580757" cy="640774"/>
          </a:xfrm>
          <a:prstGeom prst="rect">
            <a:avLst/>
          </a:prstGeom>
          <a:noFill/>
        </p:spPr>
        <p:txBody>
          <a:bodyPr wrap="square" lIns="182855" tIns="146283" rIns="182855" bIns="146283" rtlCol="0">
            <a:spAutoFit/>
          </a:bodyPr>
          <a:lstStyle/>
          <a:p>
            <a:pPr marL="0" marR="0" lvl="0" indent="0" algn="ctr" defTabSz="932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44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Shared C# codebase  •  100% native API access  •  High performance</a:t>
            </a:r>
          </a:p>
        </p:txBody>
      </p:sp>
      <p:sp>
        <p:nvSpPr>
          <p:cNvPr id="20" name="Left Brace 19"/>
          <p:cNvSpPr/>
          <p:nvPr/>
        </p:nvSpPr>
        <p:spPr>
          <a:xfrm rot="5400000">
            <a:off x="6057337" y="1390038"/>
            <a:ext cx="306916" cy="8027720"/>
          </a:xfrm>
          <a:prstGeom prst="leftBrace">
            <a:avLst>
              <a:gd name="adj1" fmla="val 56668"/>
              <a:gd name="adj2" fmla="val 50000"/>
            </a:avLst>
          </a:prstGeom>
          <a:ln w="38100" cap="rnd">
            <a:solidFill>
              <a:srgbClr val="505050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6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0" cap="none" spc="0" normalizeH="0" baseline="0" noProof="0">
              <a:ln w="38100" cmpd="sng">
                <a:solidFill>
                  <a:srgbClr val="000000"/>
                </a:solidFill>
                <a:prstDash val="dash"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" descr="http://www.freeiconspng.com/uploads/ios-7-logo-png-14.png"/>
          <p:cNvPicPr>
            <a:picLocks noChangeAspect="1" noChangeArrowheads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9668" y="1741622"/>
            <a:ext cx="508138" cy="31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00210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black, photo, electronics, road&#10;&#10;Description automatically generated">
            <a:extLst>
              <a:ext uri="{FF2B5EF4-FFF2-40B4-BE49-F238E27FC236}">
                <a16:creationId xmlns:a16="http://schemas.microsoft.com/office/drawing/2014/main" id="{91E174D6-016F-794B-8600-1BA48EA2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455" y="1981110"/>
            <a:ext cx="5459772" cy="64581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6135" y="392077"/>
            <a:ext cx="7693106" cy="4017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480" y="1213174"/>
            <a:ext cx="4151690" cy="42181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114" y="1555599"/>
            <a:ext cx="3944330" cy="3923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Xamarin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905134" y="5210175"/>
            <a:ext cx="4708525" cy="231140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600" dirty="0">
                <a:solidFill>
                  <a:schemeClr val="tx1"/>
                </a:solidFill>
              </a:rPr>
              <a:t>3 Native User Interfaces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600" dirty="0">
                <a:solidFill>
                  <a:schemeClr val="tx1"/>
                </a:solidFill>
              </a:rPr>
              <a:t>Shared App Logic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022181" y="2528783"/>
            <a:ext cx="4591478" cy="2588630"/>
            <a:chOff x="2819400" y="2018423"/>
            <a:chExt cx="5994400" cy="3328277"/>
          </a:xfrm>
        </p:grpSpPr>
        <p:sp>
          <p:nvSpPr>
            <p:cNvPr id="26" name="Rectangle 25"/>
            <p:cNvSpPr/>
            <p:nvPr/>
          </p:nvSpPr>
          <p:spPr bwMode="auto">
            <a:xfrm>
              <a:off x="2819400" y="2108200"/>
              <a:ext cx="1981200" cy="457200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02" tIns="91402" rIns="34280" bIns="34280" rtlCol="0" anchor="b" anchorCtr="0"/>
            <a:lstStyle/>
            <a:p>
              <a:pPr marL="0" marR="0" lvl="0" indent="0" algn="ctr" defTabSz="9320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819400" y="2588312"/>
              <a:ext cx="5994400" cy="2758388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02" tIns="91402" rIns="34280" bIns="34280" rtlCol="0" anchor="b" anchorCtr="0"/>
            <a:lstStyle/>
            <a:p>
              <a:pPr marL="0" marR="0" lvl="0" indent="0" algn="ctr" defTabSz="9320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32103" y="2018427"/>
              <a:ext cx="1968500" cy="621937"/>
            </a:xfrm>
            <a:prstGeom prst="rect">
              <a:avLst/>
            </a:prstGeom>
            <a:noFill/>
          </p:spPr>
          <p:txBody>
            <a:bodyPr wrap="square" lIns="182802" tIns="146241" rIns="182802" bIns="146241" rtlCol="0">
              <a:spAutoFit/>
            </a:bodyPr>
            <a:lstStyle/>
            <a:p>
              <a:pPr marL="0" marR="0" lvl="0" indent="0" algn="ctr" defTabSz="93213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24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rPr>
                <a:t>iOS C#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826000" y="2108200"/>
              <a:ext cx="1981200" cy="457200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02" tIns="91402" rIns="34280" bIns="34280" rtlCol="0" anchor="b" anchorCtr="0"/>
            <a:lstStyle/>
            <a:p>
              <a:pPr marL="0" marR="0" lvl="0" indent="0" algn="ctr" defTabSz="9320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6832600" y="2108200"/>
              <a:ext cx="1981200" cy="45720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02" tIns="91402" rIns="34280" bIns="34280" rtlCol="0" anchor="b" anchorCtr="0"/>
            <a:lstStyle/>
            <a:p>
              <a:pPr marL="0" marR="0" lvl="0" indent="0" algn="ctr" defTabSz="9320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BBF1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845300" y="2018424"/>
              <a:ext cx="1968500" cy="621937"/>
            </a:xfrm>
            <a:prstGeom prst="rect">
              <a:avLst/>
            </a:prstGeom>
            <a:noFill/>
          </p:spPr>
          <p:txBody>
            <a:bodyPr wrap="square" lIns="182802" tIns="146241" rIns="182802" bIns="146241" rtlCol="0">
              <a:spAutoFit/>
            </a:bodyPr>
            <a:lstStyle/>
            <a:p>
              <a:pPr marL="0" marR="0" lvl="0" indent="0" algn="ctr" defTabSz="93213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24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rPr>
                <a:t>Windows C#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626798" y="2018423"/>
              <a:ext cx="2353425" cy="621937"/>
            </a:xfrm>
            <a:prstGeom prst="rect">
              <a:avLst/>
            </a:prstGeom>
            <a:noFill/>
          </p:spPr>
          <p:txBody>
            <a:bodyPr wrap="square" lIns="182802" tIns="146241" rIns="182802" bIns="146241" rtlCol="0">
              <a:spAutoFit/>
            </a:bodyPr>
            <a:lstStyle/>
            <a:p>
              <a:pPr marL="0" marR="0" lvl="0" indent="0" algn="ctr" defTabSz="93213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2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rPr>
                <a:t>Android C#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373665" y="1839378"/>
            <a:ext cx="3795685" cy="627870"/>
            <a:chOff x="1371601" y="1838670"/>
            <a:chExt cx="3797300" cy="628137"/>
          </a:xfrm>
        </p:grpSpPr>
        <p:sp>
          <p:nvSpPr>
            <p:cNvPr id="47" name="Oval 46"/>
            <p:cNvSpPr/>
            <p:nvPr/>
          </p:nvSpPr>
          <p:spPr bwMode="auto">
            <a:xfrm>
              <a:off x="1371601" y="1841014"/>
              <a:ext cx="625793" cy="625793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02" tIns="91402" rIns="34280" bIns="34280" rtlCol="0" anchor="b" anchorCtr="0"/>
            <a:lstStyle/>
            <a:p>
              <a:pPr marL="0" marR="0" lvl="0" indent="0" algn="ctr" defTabSz="9320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02" tIns="91402" rIns="34280" bIns="34280" rtlCol="0" anchor="b" anchorCtr="0"/>
              <a:lstStyle/>
              <a:p>
                <a:pPr marL="0" marR="0" lvl="0" indent="0" algn="ctr" defTabSz="9320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1" name="Picture 50" descr="Android_logo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7" y="3331368"/>
                <a:ext cx="434974" cy="500220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53" name="Oval 52"/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02" tIns="91402" rIns="34280" bIns="34280" rtlCol="0" anchor="b" anchorCtr="0"/>
              <a:lstStyle/>
              <a:p>
                <a:pPr marL="0" marR="0" lvl="0" indent="0" algn="ctr" defTabSz="9320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Picture 53" descr="Windows_logo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365500"/>
                <a:ext cx="466044" cy="434974"/>
              </a:xfrm>
              <a:prstGeom prst="rect">
                <a:avLst/>
              </a:prstGeom>
            </p:spPr>
          </p:pic>
        </p:grpSp>
      </p:grpSp>
      <p:sp>
        <p:nvSpPr>
          <p:cNvPr id="67" name="TextBox 66"/>
          <p:cNvSpPr txBox="1"/>
          <p:nvPr/>
        </p:nvSpPr>
        <p:spPr>
          <a:xfrm>
            <a:off x="1031910" y="3588085"/>
            <a:ext cx="4581748" cy="695448"/>
          </a:xfrm>
          <a:prstGeom prst="rect">
            <a:avLst/>
          </a:prstGeom>
          <a:noFill/>
        </p:spPr>
        <p:txBody>
          <a:bodyPr wrap="square" lIns="182802" tIns="146241" rIns="182802" bIns="146241" rtlCol="0">
            <a:spAutoFit/>
          </a:bodyPr>
          <a:lstStyle/>
          <a:p>
            <a:pPr marL="0" marR="0" lvl="0" indent="0" algn="ctr" defTabSz="9321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Shared C# Logic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95936" y="3078225"/>
            <a:ext cx="1734130" cy="3713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573" y="3116593"/>
            <a:ext cx="3926013" cy="3877712"/>
          </a:xfrm>
          <a:prstGeom prst="rect">
            <a:avLst/>
          </a:prstGeom>
        </p:spPr>
      </p:pic>
      <p:pic>
        <p:nvPicPr>
          <p:cNvPr id="33" name="Picture 2" descr="http://www.freeiconspng.com/uploads/ios-7-logo-png-14.png"/>
          <p:cNvPicPr>
            <a:picLocks noChangeAspect="1" noChangeArrowheads="1"/>
          </p:cNvPicPr>
          <p:nvPr/>
        </p:nvPicPr>
        <p:blipFill>
          <a:blip r:embed="rId11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2137" y="2031057"/>
            <a:ext cx="365191" cy="22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01054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134F57-4F3D-6F43-A790-27AA4104A6BE}"/>
              </a:ext>
            </a:extLst>
          </p:cNvPr>
          <p:cNvSpPr txBox="1"/>
          <p:nvPr/>
        </p:nvSpPr>
        <p:spPr>
          <a:xfrm>
            <a:off x="347864" y="2026111"/>
            <a:ext cx="11740746" cy="294230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tabLst>
                <a:tab pos="284108" algn="l"/>
              </a:tabLst>
            </a:pPr>
            <a:r>
              <a:rPr lang="en-US" sz="6000" b="1" dirty="0">
                <a:latin typeface="+mj-lt"/>
              </a:rPr>
              <a:t>Everything </a:t>
            </a:r>
            <a:r>
              <a:rPr lang="en-US" sz="6000" dirty="0">
                <a:latin typeface="+mj-lt"/>
              </a:rPr>
              <a:t>you can do</a:t>
            </a:r>
          </a:p>
          <a:p>
            <a:pPr>
              <a:lnSpc>
                <a:spcPct val="90000"/>
              </a:lnSpc>
              <a:spcAft>
                <a:spcPts val="600"/>
              </a:spcAft>
              <a:tabLst>
                <a:tab pos="284108" algn="l"/>
              </a:tabLst>
            </a:pPr>
            <a:r>
              <a:rPr lang="en-US" sz="6000" dirty="0">
                <a:latin typeface="+mj-lt"/>
              </a:rPr>
              <a:t>in Objective-C, Swift, Java or Kotlin </a:t>
            </a:r>
          </a:p>
          <a:p>
            <a:pPr>
              <a:lnSpc>
                <a:spcPct val="90000"/>
              </a:lnSpc>
              <a:spcAft>
                <a:spcPts val="600"/>
              </a:spcAft>
              <a:tabLst>
                <a:tab pos="284108" algn="l"/>
              </a:tabLst>
            </a:pPr>
            <a:r>
              <a:rPr lang="en-US" sz="6000" dirty="0">
                <a:latin typeface="+mj-lt"/>
              </a:rPr>
              <a:t>can be done in </a:t>
            </a:r>
            <a:r>
              <a:rPr lang="en-US" sz="6000" b="1" dirty="0">
                <a:latin typeface="+mj-lt"/>
              </a:rPr>
              <a:t>C# with Xamarin</a:t>
            </a:r>
            <a:endParaRPr lang="en-US" sz="6000" b="1" spc="-3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867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7E04-0272-4948-BC98-0F0D3CB87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 Runtime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25153FC-B999-DA42-8D39-CB75876932C7}"/>
              </a:ext>
            </a:extLst>
          </p:cNvPr>
          <p:cNvSpPr txBox="1">
            <a:spLocks/>
          </p:cNvSpPr>
          <p:nvPr/>
        </p:nvSpPr>
        <p:spPr>
          <a:xfrm>
            <a:off x="274702" y="1211287"/>
            <a:ext cx="11888787" cy="548481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73303-202D-BF49-9D43-5FE402925862}"/>
              </a:ext>
            </a:extLst>
          </p:cNvPr>
          <p:cNvSpPr txBox="1"/>
          <p:nvPr/>
        </p:nvSpPr>
        <p:spPr>
          <a:xfrm>
            <a:off x="439387" y="1330036"/>
            <a:ext cx="9072748" cy="185589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Open Source .NET Runtime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Allows .NET to run on Linux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Founded in 2004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Converging with .NET Core in .NET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0A748-A0F2-E747-A123-EC95DEE2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080" y="835408"/>
            <a:ext cx="3419412" cy="406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8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7E04-0272-4948-BC98-0F0D3CB87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25153FC-B999-DA42-8D39-CB75876932C7}"/>
              </a:ext>
            </a:extLst>
          </p:cNvPr>
          <p:cNvSpPr txBox="1">
            <a:spLocks/>
          </p:cNvSpPr>
          <p:nvPr/>
        </p:nvSpPr>
        <p:spPr>
          <a:xfrm>
            <a:off x="274702" y="1211287"/>
            <a:ext cx="11888787" cy="548481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760F5F-DA23-7541-A434-99380771116A}"/>
              </a:ext>
            </a:extLst>
          </p:cNvPr>
          <p:cNvGrpSpPr/>
          <p:nvPr/>
        </p:nvGrpSpPr>
        <p:grpSpPr>
          <a:xfrm>
            <a:off x="1603655" y="2105001"/>
            <a:ext cx="9229163" cy="3200400"/>
            <a:chOff x="2710874" y="2582838"/>
            <a:chExt cx="9229163" cy="3200400"/>
          </a:xfrm>
        </p:grpSpPr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DCE18889-DD5A-CA4B-83AA-CEEDB5159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0874" y="2582838"/>
              <a:ext cx="3592591" cy="3200400"/>
            </a:xfrm>
            <a:prstGeom prst="rect">
              <a:avLst/>
            </a:prstGeom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E0AF74BC-DB0D-394D-BA83-D6E2120CF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9637" y="2582838"/>
              <a:ext cx="3200400" cy="3200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EB81A6-7926-E245-8CF2-13E90FAFA446}"/>
                </a:ext>
              </a:extLst>
            </p:cNvPr>
            <p:cNvSpPr txBox="1"/>
            <p:nvPr/>
          </p:nvSpPr>
          <p:spPr>
            <a:xfrm>
              <a:off x="6485690" y="2657235"/>
              <a:ext cx="2071721" cy="305160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9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23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C_FrontFram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21528" y="1315482"/>
            <a:ext cx="8445978" cy="50467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67682" y="1688838"/>
            <a:ext cx="6327946" cy="38538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Visual Studio (PC)</a:t>
            </a:r>
          </a:p>
        </p:txBody>
      </p:sp>
      <p:sp>
        <p:nvSpPr>
          <p:cNvPr id="15" name="Title 2"/>
          <p:cNvSpPr txBox="1">
            <a:spLocks/>
          </p:cNvSpPr>
          <p:nvPr/>
        </p:nvSpPr>
        <p:spPr>
          <a:xfrm>
            <a:off x="6437872" y="295274"/>
            <a:ext cx="5770829" cy="917576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46634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96" b="0" i="0" u="none" strike="noStrike" kern="1200" cap="none" spc="-51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" charset="0"/>
                <a:cs typeface="Segoe UI" charset="0"/>
              </a:rPr>
              <a:t>Visual Studio for Mac</a:t>
            </a:r>
          </a:p>
        </p:txBody>
      </p:sp>
      <p:pic>
        <p:nvPicPr>
          <p:cNvPr id="8" name="Picture 7" descr="A screenshot of a computer monitor&#10;&#10;Description automatically generated">
            <a:extLst>
              <a:ext uri="{FF2B5EF4-FFF2-40B4-BE49-F238E27FC236}">
                <a16:creationId xmlns:a16="http://schemas.microsoft.com/office/drawing/2014/main" id="{78AF5D0E-6E54-9F42-A3C3-0AB0C21CE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91" y="1212849"/>
            <a:ext cx="8445978" cy="523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3004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5-50155_Microsoft_Tech_Summit_Light_Template">
  <a:themeElements>
    <a:clrScheme name="Microsoft Tech Summit">
      <a:dk1>
        <a:srgbClr val="282828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D83B01"/>
      </a:accent2>
      <a:accent3>
        <a:srgbClr val="002050"/>
      </a:accent3>
      <a:accent4>
        <a:srgbClr val="00BCF2"/>
      </a:accent4>
      <a:accent5>
        <a:srgbClr val="FF8C00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Tech_Summit_16x9_Template.potx" id="{492E4D5F-2B59-48B5-B832-40899AC74F6B}" vid="{972D79D3-6F99-43E4-872D-DF6765F98523}"/>
    </a:ext>
  </a:extLst>
</a:theme>
</file>

<file path=ppt/theme/theme2.xml><?xml version="1.0" encoding="utf-8"?>
<a:theme xmlns:a="http://schemas.openxmlformats.org/drawingml/2006/main" name="1_Visual Studio Live! Las Vegas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odified0 xmlns="c8a226eb-880c-4838-960a-dd9849c9b254" xsi:nil="true"/>
    <date xmlns="c8a226eb-880c-4838-960a-dd9849c9b25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6AE1664EAC9049A1A610C2EF7C0B4E" ma:contentTypeVersion="11" ma:contentTypeDescription="Create a new document." ma:contentTypeScope="" ma:versionID="c4093068ebf87054a99f54ee95ddb138">
  <xsd:schema xmlns:xsd="http://www.w3.org/2001/XMLSchema" xmlns:xs="http://www.w3.org/2001/XMLSchema" xmlns:p="http://schemas.microsoft.com/office/2006/metadata/properties" xmlns:ns2="c8a226eb-880c-4838-960a-dd9849c9b254" xmlns:ns3="11753f83-bfd2-44e9-81b9-672f1850bef6" targetNamespace="http://schemas.microsoft.com/office/2006/metadata/properties" ma:root="true" ma:fieldsID="dcdd60cb3bb1fba6e25967431b7b2761" ns2:_="" ns3:_="">
    <xsd:import namespace="c8a226eb-880c-4838-960a-dd9849c9b254"/>
    <xsd:import namespace="11753f83-bfd2-44e9-81b9-672f1850be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odified0" minOccurs="0"/>
                <xsd:element ref="ns2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a226eb-880c-4838-960a-dd9849c9b2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odified0" ma:index="17" nillable="true" ma:displayName="Modified" ma:format="DateOnly" ma:internalName="Modified0">
      <xsd:simpleType>
        <xsd:restriction base="dms:DateTime"/>
      </xsd:simpleType>
    </xsd:element>
    <xsd:element name="date" ma:index="18" nillable="true" ma:displayName="date" ma:format="DateOnly" ma:internalName="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753f83-bfd2-44e9-81b9-672f1850be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11753f83-bfd2-44e9-81b9-672f1850bef6"/>
    <ds:schemaRef ds:uri="c8a226eb-880c-4838-960a-dd9849c9b254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A298317-6C79-4316-B828-64B51C1527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a226eb-880c-4838-960a-dd9849c9b254"/>
    <ds:schemaRef ds:uri="11753f83-bfd2-44e9-81b9-672f1850be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Microsoft_Tech_Summit_16x9_Template</Template>
  <TotalTime>14375</TotalTime>
  <Words>777</Words>
  <Application>Microsoft Macintosh PowerPoint</Application>
  <PresentationFormat>Custom</PresentationFormat>
  <Paragraphs>154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5-50155_Microsoft_Tech_Summit_Light_Template</vt:lpstr>
      <vt:lpstr>1_Visual Studio Live! Las Vegas 2017</vt:lpstr>
      <vt:lpstr>PowerPoint Presentation</vt:lpstr>
      <vt:lpstr>The History of Architecting Mobile Apps</vt:lpstr>
      <vt:lpstr>Silo approach</vt:lpstr>
      <vt:lpstr>Xamarin’s unique approach</vt:lpstr>
      <vt:lpstr>Xamarin</vt:lpstr>
      <vt:lpstr>PowerPoint Presentation</vt:lpstr>
      <vt:lpstr>Mono Runtime</vt:lpstr>
      <vt:lpstr>Open Source</vt:lpstr>
      <vt:lpstr>Visual Studio (PC)</vt:lpstr>
      <vt:lpstr>Demo</vt:lpstr>
      <vt:lpstr>Sharing User Interface</vt:lpstr>
      <vt:lpstr>Xamarin</vt:lpstr>
      <vt:lpstr>Native UI from shared code</vt:lpstr>
      <vt:lpstr>Demo</vt:lpstr>
      <vt:lpstr>Quick Review</vt:lpstr>
      <vt:lpstr>Xamarin</vt:lpstr>
      <vt:lpstr>Xamarin.Forms</vt:lpstr>
      <vt:lpstr>Microsoft Learn</vt:lpstr>
      <vt:lpstr>Microsoft Learn</vt:lpstr>
      <vt:lpstr>Demo</vt:lpstr>
      <vt:lpstr>Thank You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Megan Overton</dc:creator>
  <cp:keywords>Microsoft Tech Summit</cp:keywords>
  <dc:description>Template: Mitchell Derrey, Silver Fox Productions_x000d_
Formatting: _x000d_
Audience Type:</dc:description>
  <cp:lastModifiedBy>Brandon Minnick</cp:lastModifiedBy>
  <cp:revision>131</cp:revision>
  <cp:lastPrinted>2018-03-29T18:08:20Z</cp:lastPrinted>
  <dcterms:created xsi:type="dcterms:W3CDTF">2017-10-30T22:48:07Z</dcterms:created>
  <dcterms:modified xsi:type="dcterms:W3CDTF">2019-08-20T02:17:05Z</dcterms:modified>
  <cp:category>Microsoft Tech Summit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0x010100A46AE1664EAC9049A1A610C2EF7C0B4E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osamut@microsoft.com</vt:lpwstr>
  </property>
  <property fmtid="{D5CDD505-2E9C-101B-9397-08002B2CF9AE}" pid="14" name="MSIP_Label_f42aa342-8706-4288-bd11-ebb85995028c_SetDate">
    <vt:lpwstr>2017-11-20T08:37:38.5443627Z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